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325" r:id="rId3"/>
    <p:sldId id="328" r:id="rId4"/>
    <p:sldId id="333" r:id="rId5"/>
    <p:sldId id="332" r:id="rId6"/>
    <p:sldId id="274" r:id="rId7"/>
    <p:sldId id="326" r:id="rId8"/>
    <p:sldId id="329" r:id="rId9"/>
    <p:sldId id="330" r:id="rId10"/>
    <p:sldId id="331" r:id="rId11"/>
    <p:sldId id="327" r:id="rId12"/>
    <p:sldId id="291" r:id="rId13"/>
    <p:sldId id="293" r:id="rId14"/>
    <p:sldId id="294" r:id="rId15"/>
    <p:sldId id="296" r:id="rId16"/>
    <p:sldId id="321" r:id="rId17"/>
    <p:sldId id="322" r:id="rId18"/>
    <p:sldId id="300" r:id="rId19"/>
    <p:sldId id="324" r:id="rId20"/>
    <p:sldId id="290" r:id="rId21"/>
    <p:sldId id="334" r:id="rId22"/>
    <p:sldId id="335" r:id="rId23"/>
    <p:sldId id="304" r:id="rId24"/>
    <p:sldId id="337" r:id="rId25"/>
    <p:sldId id="338" r:id="rId26"/>
    <p:sldId id="340" r:id="rId27"/>
    <p:sldId id="341" r:id="rId28"/>
    <p:sldId id="344" r:id="rId29"/>
    <p:sldId id="345" r:id="rId30"/>
    <p:sldId id="343" r:id="rId31"/>
    <p:sldId id="336" r:id="rId3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098" y="-58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7F6A53-D0DA-4584-80AE-13172B3EEB84}" type="datetimeFigureOut">
              <a:rPr lang="es-CL" smtClean="0"/>
              <a:t>12-04-2023</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D53B72-7F6E-45DA-B503-7702762FC975}" type="slidenum">
              <a:rPr lang="es-CL" smtClean="0"/>
              <a:t>‹Nº›</a:t>
            </a:fld>
            <a:endParaRPr lang="es-CL"/>
          </a:p>
        </p:txBody>
      </p:sp>
    </p:spTree>
    <p:extLst>
      <p:ext uri="{BB962C8B-B14F-4D97-AF65-F5344CB8AC3E}">
        <p14:creationId xmlns:p14="http://schemas.microsoft.com/office/powerpoint/2010/main" val="1945643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2:notes"/>
          <p:cNvSpPr txBox="1">
            <a:spLocks noGrp="1"/>
          </p:cNvSpPr>
          <p:nvPr>
            <p:ph type="body" idx="1"/>
          </p:nvPr>
        </p:nvSpPr>
        <p:spPr>
          <a:xfrm>
            <a:off x="685800" y="4343401"/>
            <a:ext cx="5486400" cy="4114800"/>
          </a:xfrm>
          <a:prstGeom prst="rect">
            <a:avLst/>
          </a:prstGeom>
        </p:spPr>
        <p:txBody>
          <a:bodyPr spcFirstLastPara="1" wrap="square" lIns="91409" tIns="45692" rIns="91409" bIns="45692" anchor="t" anchorCtr="0">
            <a:noAutofit/>
          </a:bodyPr>
          <a:lstStyle/>
          <a:p>
            <a:pPr>
              <a:spcBef>
                <a:spcPts val="352"/>
              </a:spcBef>
            </a:pPr>
            <a:endParaRPr/>
          </a:p>
        </p:txBody>
      </p:sp>
      <p:sp>
        <p:nvSpPr>
          <p:cNvPr id="141" name="Google Shape;14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3:notes"/>
          <p:cNvSpPr txBox="1">
            <a:spLocks noGrp="1"/>
          </p:cNvSpPr>
          <p:nvPr>
            <p:ph type="body" idx="1"/>
          </p:nvPr>
        </p:nvSpPr>
        <p:spPr>
          <a:xfrm>
            <a:off x="685800" y="4343401"/>
            <a:ext cx="5486400" cy="4114800"/>
          </a:xfrm>
          <a:prstGeom prst="rect">
            <a:avLst/>
          </a:prstGeom>
        </p:spPr>
        <p:txBody>
          <a:bodyPr spcFirstLastPara="1" wrap="square" lIns="91409" tIns="45692" rIns="91409" bIns="45692" anchor="t" anchorCtr="0">
            <a:noAutofit/>
          </a:bodyPr>
          <a:lstStyle/>
          <a:p>
            <a:pPr>
              <a:spcBef>
                <a:spcPts val="352"/>
              </a:spcBef>
            </a:pPr>
            <a:endParaRPr/>
          </a:p>
        </p:txBody>
      </p:sp>
      <p:sp>
        <p:nvSpPr>
          <p:cNvPr id="147" name="Google Shape;14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4:notes"/>
          <p:cNvSpPr txBox="1">
            <a:spLocks noGrp="1"/>
          </p:cNvSpPr>
          <p:nvPr>
            <p:ph type="body" idx="1"/>
          </p:nvPr>
        </p:nvSpPr>
        <p:spPr>
          <a:xfrm>
            <a:off x="685800" y="4343401"/>
            <a:ext cx="5486400" cy="4114800"/>
          </a:xfrm>
          <a:prstGeom prst="rect">
            <a:avLst/>
          </a:prstGeom>
        </p:spPr>
        <p:txBody>
          <a:bodyPr spcFirstLastPara="1" wrap="square" lIns="91409" tIns="45692" rIns="91409" bIns="45692" anchor="t" anchorCtr="0">
            <a:noAutofit/>
          </a:bodyPr>
          <a:lstStyle/>
          <a:p>
            <a:pPr>
              <a:spcBef>
                <a:spcPts val="352"/>
              </a:spcBef>
            </a:pPr>
            <a:endParaRPr/>
          </a:p>
        </p:txBody>
      </p:sp>
      <p:sp>
        <p:nvSpPr>
          <p:cNvPr id="153" name="Google Shape;15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5:notes"/>
          <p:cNvSpPr txBox="1">
            <a:spLocks noGrp="1"/>
          </p:cNvSpPr>
          <p:nvPr>
            <p:ph type="body" idx="1"/>
          </p:nvPr>
        </p:nvSpPr>
        <p:spPr>
          <a:xfrm>
            <a:off x="685800" y="4343401"/>
            <a:ext cx="5486400" cy="4114800"/>
          </a:xfrm>
          <a:prstGeom prst="rect">
            <a:avLst/>
          </a:prstGeom>
        </p:spPr>
        <p:txBody>
          <a:bodyPr spcFirstLastPara="1" wrap="square" lIns="91409" tIns="45692" rIns="91409" bIns="45692" anchor="t" anchorCtr="0">
            <a:noAutofit/>
          </a:bodyPr>
          <a:lstStyle/>
          <a:p>
            <a:pPr>
              <a:spcBef>
                <a:spcPts val="352"/>
              </a:spcBef>
            </a:pPr>
            <a:endParaRPr/>
          </a:p>
        </p:txBody>
      </p:sp>
      <p:sp>
        <p:nvSpPr>
          <p:cNvPr id="160" name="Google Shape;16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txBox="1">
            <a:spLocks noGrp="1"/>
          </p:cNvSpPr>
          <p:nvPr>
            <p:ph type="body" idx="1"/>
          </p:nvPr>
        </p:nvSpPr>
        <p:spPr>
          <a:xfrm>
            <a:off x="685800" y="4343401"/>
            <a:ext cx="5486400" cy="4114800"/>
          </a:xfrm>
          <a:prstGeom prst="rect">
            <a:avLst/>
          </a:prstGeom>
        </p:spPr>
        <p:txBody>
          <a:bodyPr spcFirstLastPara="1" wrap="square" lIns="91409" tIns="45692" rIns="91409" bIns="45692" anchor="t" anchorCtr="0">
            <a:noAutofit/>
          </a:bodyPr>
          <a:lstStyle/>
          <a:p>
            <a:pPr>
              <a:spcBef>
                <a:spcPts val="352"/>
              </a:spcBef>
            </a:pPr>
            <a:endParaRPr/>
          </a:p>
        </p:txBody>
      </p:sp>
      <p:sp>
        <p:nvSpPr>
          <p:cNvPr id="166" name="Google Shape;16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bd0554cd5e_0_0:notes"/>
          <p:cNvSpPr txBox="1">
            <a:spLocks noGrp="1"/>
          </p:cNvSpPr>
          <p:nvPr>
            <p:ph type="body" idx="1"/>
          </p:nvPr>
        </p:nvSpPr>
        <p:spPr>
          <a:xfrm>
            <a:off x="685801" y="4343401"/>
            <a:ext cx="5486487" cy="4114903"/>
          </a:xfrm>
          <a:prstGeom prst="rect">
            <a:avLst/>
          </a:prstGeom>
        </p:spPr>
        <p:txBody>
          <a:bodyPr spcFirstLastPara="1" wrap="square" lIns="91409" tIns="45692" rIns="91409" bIns="45692" anchor="t" anchorCtr="0">
            <a:noAutofit/>
          </a:bodyPr>
          <a:lstStyle/>
          <a:p>
            <a:pPr>
              <a:spcBef>
                <a:spcPts val="352"/>
              </a:spcBef>
            </a:pPr>
            <a:endParaRPr/>
          </a:p>
        </p:txBody>
      </p:sp>
      <p:sp>
        <p:nvSpPr>
          <p:cNvPr id="172" name="Google Shape;172;g1bd0554cd5e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8:notes"/>
          <p:cNvSpPr txBox="1">
            <a:spLocks noGrp="1"/>
          </p:cNvSpPr>
          <p:nvPr>
            <p:ph type="body" idx="1"/>
          </p:nvPr>
        </p:nvSpPr>
        <p:spPr>
          <a:xfrm>
            <a:off x="685800" y="4343401"/>
            <a:ext cx="5486400" cy="4114800"/>
          </a:xfrm>
          <a:prstGeom prst="rect">
            <a:avLst/>
          </a:prstGeom>
          <a:noFill/>
          <a:ln>
            <a:noFill/>
          </a:ln>
        </p:spPr>
        <p:txBody>
          <a:bodyPr spcFirstLastPara="1" wrap="square" lIns="91409" tIns="45692" rIns="91409" bIns="45692" anchor="t" anchorCtr="0">
            <a:normAutofit/>
          </a:bodyPr>
          <a:lstStyle/>
          <a:p>
            <a:endParaRPr/>
          </a:p>
        </p:txBody>
      </p:sp>
      <p:sp>
        <p:nvSpPr>
          <p:cNvPr id="179" name="Google Shape;179;p8:notes"/>
          <p:cNvSpPr txBox="1">
            <a:spLocks noGrp="1"/>
          </p:cNvSpPr>
          <p:nvPr>
            <p:ph type="sldNum" idx="12"/>
          </p:nvPr>
        </p:nvSpPr>
        <p:spPr>
          <a:xfrm>
            <a:off x="3884613" y="8685214"/>
            <a:ext cx="2971800" cy="457200"/>
          </a:xfrm>
          <a:prstGeom prst="rect">
            <a:avLst/>
          </a:prstGeom>
          <a:noFill/>
          <a:ln>
            <a:noFill/>
          </a:ln>
        </p:spPr>
        <p:txBody>
          <a:bodyPr spcFirstLastPara="1" wrap="square" lIns="91409" tIns="45692" rIns="91409" bIns="45692" anchor="b" anchorCtr="0">
            <a:noAutofit/>
          </a:bodyPr>
          <a:lstStyle/>
          <a:p>
            <a:fld id="{00000000-1234-1234-1234-123412341234}" type="slidenum">
              <a:rPr lang="es-CL"/>
              <a:pPr/>
              <a:t>18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c5f7aa79f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g1c5f7aa79f4_0_0:notes"/>
          <p:cNvSpPr txBox="1">
            <a:spLocks noGrp="1"/>
          </p:cNvSpPr>
          <p:nvPr>
            <p:ph type="body" idx="1"/>
          </p:nvPr>
        </p:nvSpPr>
        <p:spPr>
          <a:xfrm>
            <a:off x="685801" y="4343401"/>
            <a:ext cx="5486487" cy="4114903"/>
          </a:xfrm>
          <a:prstGeom prst="rect">
            <a:avLst/>
          </a:prstGeom>
          <a:noFill/>
          <a:ln>
            <a:noFill/>
          </a:ln>
        </p:spPr>
        <p:txBody>
          <a:bodyPr spcFirstLastPara="1" wrap="square" lIns="91409" tIns="45692" rIns="91409" bIns="45692" anchor="t" anchorCtr="0">
            <a:noAutofit/>
          </a:bodyPr>
          <a:lstStyle/>
          <a:p>
            <a:endParaRPr/>
          </a:p>
        </p:txBody>
      </p:sp>
      <p:sp>
        <p:nvSpPr>
          <p:cNvPr id="187" name="Google Shape;187;g1c5f7aa79f4_0_0:notes"/>
          <p:cNvSpPr txBox="1">
            <a:spLocks noGrp="1"/>
          </p:cNvSpPr>
          <p:nvPr>
            <p:ph type="sldNum" idx="12"/>
          </p:nvPr>
        </p:nvSpPr>
        <p:spPr>
          <a:xfrm>
            <a:off x="3884613" y="8685214"/>
            <a:ext cx="2971786" cy="457342"/>
          </a:xfrm>
          <a:prstGeom prst="rect">
            <a:avLst/>
          </a:prstGeom>
          <a:noFill/>
          <a:ln>
            <a:noFill/>
          </a:ln>
        </p:spPr>
        <p:txBody>
          <a:bodyPr spcFirstLastPara="1" wrap="square" lIns="91409" tIns="45692" rIns="91409" bIns="45692" anchor="b" anchorCtr="0">
            <a:noAutofit/>
          </a:bodyPr>
          <a:lstStyle/>
          <a:p>
            <a:fld id="{00000000-1234-1234-1234-123412341234}" type="slidenum">
              <a:rPr lang="es-CL"/>
              <a:pPr/>
              <a:t>19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9:notes"/>
          <p:cNvSpPr txBox="1">
            <a:spLocks noGrp="1"/>
          </p:cNvSpPr>
          <p:nvPr>
            <p:ph type="body" idx="1"/>
          </p:nvPr>
        </p:nvSpPr>
        <p:spPr>
          <a:xfrm>
            <a:off x="685800" y="4343401"/>
            <a:ext cx="5486400" cy="4114800"/>
          </a:xfrm>
          <a:prstGeom prst="rect">
            <a:avLst/>
          </a:prstGeom>
        </p:spPr>
        <p:txBody>
          <a:bodyPr spcFirstLastPara="1" wrap="square" lIns="91409" tIns="45692" rIns="91409" bIns="45692" anchor="t" anchorCtr="0">
            <a:noAutofit/>
          </a:bodyPr>
          <a:lstStyle/>
          <a:p>
            <a:pPr>
              <a:spcBef>
                <a:spcPts val="352"/>
              </a:spcBef>
            </a:pPr>
            <a:endParaRPr/>
          </a:p>
        </p:txBody>
      </p:sp>
      <p:sp>
        <p:nvSpPr>
          <p:cNvPr id="186" name="Google Shape;18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E4E1BF7-EFBE-46EF-A60C-BC904797E134}" type="datetimeFigureOut">
              <a:rPr lang="es-CL" smtClean="0"/>
              <a:t>12-04-2023</a:t>
            </a:fld>
            <a:endParaRPr lang="es-C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C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93B86C5-5F0C-4C6E-9591-B97ADB0D90BC}" type="slidenum">
              <a:rPr lang="es-CL" smtClean="0"/>
              <a:t>‹Nº›</a:t>
            </a:fld>
            <a:endParaRPr lang="es-C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E4E1BF7-EFBE-46EF-A60C-BC904797E134}" type="datetimeFigureOut">
              <a:rPr lang="es-CL" smtClean="0"/>
              <a:t>12-04-2023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E4E1BF7-EFBE-46EF-A60C-BC904797E134}" type="datetimeFigureOut">
              <a:rPr lang="es-CL" smtClean="0"/>
              <a:t>12-04-2023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E4E1BF7-EFBE-46EF-A60C-BC904797E134}" type="datetimeFigureOut">
              <a:rPr lang="es-CL" smtClean="0"/>
              <a:t>12-04-2023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E4E1BF7-EFBE-46EF-A60C-BC904797E134}" type="datetimeFigureOut">
              <a:rPr lang="es-CL" smtClean="0"/>
              <a:t>12-04-2023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1E4E1BF7-EFBE-46EF-A60C-BC904797E134}" type="datetimeFigureOut">
              <a:rPr lang="es-CL" smtClean="0"/>
              <a:t>12-04-2023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93B86C5-5F0C-4C6E-9591-B97ADB0D90BC}" type="slidenum">
              <a:rPr lang="es-CL" smtClean="0"/>
              <a:t>‹Nº›</a:t>
            </a:fld>
            <a:endParaRPr lang="es-CL"/>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E4E1BF7-EFBE-46EF-A60C-BC904797E134}" type="datetimeFigureOut">
              <a:rPr lang="es-CL" smtClean="0"/>
              <a:t>12-04-2023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E4E1BF7-EFBE-46EF-A60C-BC904797E134}" type="datetimeFigureOut">
              <a:rPr lang="es-CL" smtClean="0"/>
              <a:t>12-04-2023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E1BF7-EFBE-46EF-A60C-BC904797E134}" type="datetimeFigureOut">
              <a:rPr lang="es-CL" smtClean="0"/>
              <a:t>12-04-2023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E4E1BF7-EFBE-46EF-A60C-BC904797E134}" type="datetimeFigureOut">
              <a:rPr lang="es-CL" smtClean="0"/>
              <a:t>12-04-2023</a:t>
            </a:fld>
            <a:endParaRPr lang="es-CL"/>
          </a:p>
        </p:txBody>
      </p:sp>
      <p:sp>
        <p:nvSpPr>
          <p:cNvPr id="7" name="Slide Number Placeholder 6"/>
          <p:cNvSpPr>
            <a:spLocks noGrp="1"/>
          </p:cNvSpPr>
          <p:nvPr>
            <p:ph type="sldNum" sz="quarter" idx="12"/>
          </p:nvPr>
        </p:nvSpPr>
        <p:spPr/>
        <p:txBody>
          <a:bodyPr/>
          <a:lstStyle/>
          <a:p>
            <a:fld id="{293B86C5-5F0C-4C6E-9591-B97ADB0D90BC}" type="slidenum">
              <a:rPr lang="es-CL" smtClean="0"/>
              <a:t>‹Nº›</a:t>
            </a:fld>
            <a:endParaRPr lang="es-C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E4E1BF7-EFBE-46EF-A60C-BC904797E134}" type="datetimeFigureOut">
              <a:rPr lang="es-CL" smtClean="0"/>
              <a:t>12-04-2023</a:t>
            </a:fld>
            <a:endParaRPr lang="es-C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7" name="Slide Number Placeholder 6"/>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E4E1BF7-EFBE-46EF-A60C-BC904797E134}" type="datetimeFigureOut">
              <a:rPr lang="es-CL" smtClean="0"/>
              <a:t>12-04-2023</a:t>
            </a:fld>
            <a:endParaRPr lang="es-C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C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93B86C5-5F0C-4C6E-9591-B97ADB0D90BC}"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5.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4572001" y="2308077"/>
            <a:ext cx="3474720" cy="3857227"/>
          </a:xfrm>
        </p:spPr>
        <p:txBody>
          <a:bodyPr>
            <a:normAutofit fontScale="90000"/>
          </a:bodyPr>
          <a:lstStyle/>
          <a:p>
            <a:pPr algn="ctr"/>
            <a:r>
              <a:rPr lang="es-ES" sz="2800" b="1" dirty="0" smtClean="0"/>
              <a:t/>
            </a:r>
            <a:br>
              <a:rPr lang="es-ES" sz="2800" b="1" dirty="0" smtClean="0"/>
            </a:br>
            <a:r>
              <a:rPr lang="es-ES" b="1" dirty="0" smtClean="0">
                <a:latin typeface="Calibri" panose="020F0502020204030204" pitchFamily="34" charset="0"/>
                <a:ea typeface="Calibri" panose="020F0502020204030204" pitchFamily="34" charset="0"/>
                <a:cs typeface="Calibri" panose="020F0502020204030204" pitchFamily="34" charset="0"/>
              </a:rPr>
              <a:t>CUENTA PUBLICA</a:t>
            </a:r>
            <a:br>
              <a:rPr lang="es-ES" b="1" dirty="0" smtClean="0">
                <a:latin typeface="Calibri" panose="020F0502020204030204" pitchFamily="34" charset="0"/>
                <a:ea typeface="Calibri" panose="020F0502020204030204" pitchFamily="34" charset="0"/>
                <a:cs typeface="Calibri" panose="020F0502020204030204" pitchFamily="34" charset="0"/>
              </a:rPr>
            </a:br>
            <a:r>
              <a:rPr lang="es-ES" b="1" dirty="0" smtClean="0">
                <a:latin typeface="Calibri" panose="020F0502020204030204" pitchFamily="34" charset="0"/>
                <a:ea typeface="Calibri" panose="020F0502020204030204" pitchFamily="34" charset="0"/>
                <a:cs typeface="Calibri" panose="020F0502020204030204" pitchFamily="34" charset="0"/>
              </a:rPr>
              <a:t>2022</a:t>
            </a:r>
            <a:br>
              <a:rPr lang="es-ES" b="1" dirty="0" smtClean="0">
                <a:latin typeface="Calibri" panose="020F0502020204030204" pitchFamily="34" charset="0"/>
                <a:ea typeface="Calibri" panose="020F0502020204030204" pitchFamily="34" charset="0"/>
                <a:cs typeface="Calibri" panose="020F0502020204030204" pitchFamily="34" charset="0"/>
              </a:rPr>
            </a:br>
            <a:r>
              <a:rPr lang="es-ES" sz="2800" b="1" dirty="0">
                <a:latin typeface="Calibri" panose="020F0502020204030204" pitchFamily="34" charset="0"/>
                <a:ea typeface="Calibri" panose="020F0502020204030204" pitchFamily="34" charset="0"/>
                <a:cs typeface="Calibri" panose="020F0502020204030204" pitchFamily="34" charset="0"/>
              </a:rPr>
              <a:t/>
            </a:r>
            <a:br>
              <a:rPr lang="es-ES" sz="2800" b="1" dirty="0">
                <a:latin typeface="Calibri" panose="020F0502020204030204" pitchFamily="34" charset="0"/>
                <a:ea typeface="Calibri" panose="020F0502020204030204" pitchFamily="34" charset="0"/>
                <a:cs typeface="Calibri" panose="020F0502020204030204" pitchFamily="34" charset="0"/>
              </a:rPr>
            </a:br>
            <a:r>
              <a:rPr lang="es-ES" sz="2800" b="1" dirty="0" smtClean="0">
                <a:latin typeface="Calibri" panose="020F0502020204030204" pitchFamily="34" charset="0"/>
                <a:ea typeface="Calibri" panose="020F0502020204030204" pitchFamily="34" charset="0"/>
                <a:cs typeface="Calibri" panose="020F0502020204030204" pitchFamily="34" charset="0"/>
              </a:rPr>
              <a:t/>
            </a:r>
            <a:br>
              <a:rPr lang="es-ES" sz="2800" b="1" dirty="0" smtClean="0">
                <a:latin typeface="Calibri" panose="020F0502020204030204" pitchFamily="34" charset="0"/>
                <a:ea typeface="Calibri" panose="020F0502020204030204" pitchFamily="34" charset="0"/>
                <a:cs typeface="Calibri" panose="020F0502020204030204" pitchFamily="34" charset="0"/>
              </a:rPr>
            </a:br>
            <a:r>
              <a:rPr lang="es-ES" sz="2800" b="1" dirty="0">
                <a:latin typeface="Calibri" panose="020F0502020204030204" pitchFamily="34" charset="0"/>
                <a:ea typeface="Calibri" panose="020F0502020204030204" pitchFamily="34" charset="0"/>
                <a:cs typeface="Calibri" panose="020F0502020204030204" pitchFamily="34" charset="0"/>
              </a:rPr>
              <a:t/>
            </a:r>
            <a:br>
              <a:rPr lang="es-ES" sz="2800" b="1" dirty="0">
                <a:latin typeface="Calibri" panose="020F0502020204030204" pitchFamily="34" charset="0"/>
                <a:ea typeface="Calibri" panose="020F0502020204030204" pitchFamily="34" charset="0"/>
                <a:cs typeface="Calibri" panose="020F0502020204030204" pitchFamily="34" charset="0"/>
              </a:rPr>
            </a:br>
            <a:r>
              <a:rPr lang="es-ES" sz="2800" b="1" dirty="0" smtClean="0">
                <a:latin typeface="Calibri" panose="020F0502020204030204" pitchFamily="34" charset="0"/>
                <a:ea typeface="Calibri" panose="020F0502020204030204" pitchFamily="34" charset="0"/>
                <a:cs typeface="Calibri" panose="020F0502020204030204" pitchFamily="34" charset="0"/>
              </a:rPr>
              <a:t/>
            </a:r>
            <a:br>
              <a:rPr lang="es-ES" sz="2800" b="1" dirty="0" smtClean="0">
                <a:latin typeface="Calibri" panose="020F0502020204030204" pitchFamily="34" charset="0"/>
                <a:ea typeface="Calibri" panose="020F0502020204030204" pitchFamily="34" charset="0"/>
                <a:cs typeface="Calibri" panose="020F0502020204030204" pitchFamily="34" charset="0"/>
              </a:rPr>
            </a:br>
            <a:r>
              <a:rPr lang="es-ES" sz="2000" b="1" dirty="0" smtClean="0">
                <a:latin typeface="Calibri" panose="020F0502020204030204" pitchFamily="34" charset="0"/>
                <a:ea typeface="Calibri" panose="020F0502020204030204" pitchFamily="34" charset="0"/>
                <a:cs typeface="Calibri" panose="020F0502020204030204" pitchFamily="34" charset="0"/>
              </a:rPr>
              <a:t>COLEGIO DEL SAGRADO CORAZON</a:t>
            </a:r>
            <a:br>
              <a:rPr lang="es-ES" sz="2000" b="1" dirty="0" smtClean="0">
                <a:latin typeface="Calibri" panose="020F0502020204030204" pitchFamily="34" charset="0"/>
                <a:ea typeface="Calibri" panose="020F0502020204030204" pitchFamily="34" charset="0"/>
                <a:cs typeface="Calibri" panose="020F0502020204030204" pitchFamily="34" charset="0"/>
              </a:rPr>
            </a:br>
            <a:r>
              <a:rPr lang="es-ES" sz="2000" b="1" dirty="0" smtClean="0">
                <a:latin typeface="Calibri" panose="020F0502020204030204" pitchFamily="34" charset="0"/>
                <a:ea typeface="Calibri" panose="020F0502020204030204" pitchFamily="34" charset="0"/>
                <a:cs typeface="Calibri" panose="020F0502020204030204" pitchFamily="34" charset="0"/>
              </a:rPr>
              <a:t>CONCEPCION</a:t>
            </a:r>
            <a:endParaRPr lang="es-CL" sz="2000" b="1" dirty="0">
              <a:latin typeface="Calibri" panose="020F0502020204030204" pitchFamily="34" charset="0"/>
              <a:ea typeface="Calibri" panose="020F0502020204030204" pitchFamily="34" charset="0"/>
              <a:cs typeface="Calibri" panose="020F0502020204030204" pitchFamily="34" charset="0"/>
            </a:endParaRPr>
          </a:p>
        </p:txBody>
      </p:sp>
      <p:pic>
        <p:nvPicPr>
          <p:cNvPr id="1026" name="Picture 2" descr="C:\Users\Xcontreras\Desktop\logo_sagrado_corazon_concep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04664"/>
            <a:ext cx="1414463" cy="1903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675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836712"/>
            <a:ext cx="6777317" cy="4995917"/>
          </a:xfrm>
        </p:spPr>
        <p:txBody>
          <a:bodyPr/>
          <a:lstStyle/>
          <a:p>
            <a:pPr marL="68580" indent="0">
              <a:buNone/>
            </a:pPr>
            <a:r>
              <a:rPr lang="es-CL" b="1" dirty="0"/>
              <a:t>c. Plan de Mejoramiento </a:t>
            </a:r>
            <a:r>
              <a:rPr lang="es-CL" b="1" dirty="0" smtClean="0"/>
              <a:t>Educativo</a:t>
            </a:r>
          </a:p>
          <a:p>
            <a:pPr marL="68580" indent="0">
              <a:buNone/>
            </a:pPr>
            <a:endParaRPr lang="es-CL" dirty="0"/>
          </a:p>
          <a:p>
            <a:pPr marL="68580" indent="0" algn="just">
              <a:buNone/>
            </a:pPr>
            <a:r>
              <a:rPr lang="es-CL" dirty="0" smtClean="0"/>
              <a:t>Se termina el período de 4 años del Plan de mejoramiento iniciado el año 2019.</a:t>
            </a:r>
            <a:endParaRPr lang="es-CL" dirty="0"/>
          </a:p>
          <a:p>
            <a:pPr marL="68580" indent="0" algn="just">
              <a:buNone/>
            </a:pPr>
            <a:r>
              <a:rPr lang="es-CL" dirty="0" smtClean="0"/>
              <a:t>Se puso </a:t>
            </a:r>
            <a:r>
              <a:rPr lang="es-CL" dirty="0"/>
              <a:t>énfasis </a:t>
            </a:r>
            <a:r>
              <a:rPr lang="es-CL" dirty="0" smtClean="0"/>
              <a:t>en la </a:t>
            </a:r>
            <a:r>
              <a:rPr lang="es-CL" dirty="0"/>
              <a:t>implementación de estrategias que </a:t>
            </a:r>
            <a:r>
              <a:rPr lang="es-CL" dirty="0" smtClean="0"/>
              <a:t>permitan </a:t>
            </a:r>
            <a:r>
              <a:rPr lang="es-CL" dirty="0"/>
              <a:t>el logro de los objetivos, tanto anuales como </a:t>
            </a:r>
            <a:r>
              <a:rPr lang="es-CL" dirty="0" smtClean="0"/>
              <a:t>al período de </a:t>
            </a:r>
            <a:r>
              <a:rPr lang="es-CL" dirty="0"/>
              <a:t>4 años.</a:t>
            </a:r>
          </a:p>
          <a:p>
            <a:endParaRPr lang="es-CL" dirty="0"/>
          </a:p>
        </p:txBody>
      </p:sp>
    </p:spTree>
    <p:extLst>
      <p:ext uri="{BB962C8B-B14F-4D97-AF65-F5344CB8AC3E}">
        <p14:creationId xmlns:p14="http://schemas.microsoft.com/office/powerpoint/2010/main" val="181531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2636912"/>
            <a:ext cx="7024744" cy="1224136"/>
          </a:xfrm>
        </p:spPr>
        <p:style>
          <a:lnRef idx="1">
            <a:schemeClr val="accent1"/>
          </a:lnRef>
          <a:fillRef idx="2">
            <a:schemeClr val="accent1"/>
          </a:fillRef>
          <a:effectRef idx="1">
            <a:schemeClr val="accent1"/>
          </a:effectRef>
          <a:fontRef idx="minor">
            <a:schemeClr val="dk1"/>
          </a:fontRef>
        </p:style>
        <p:txBody>
          <a:bodyPr/>
          <a:lstStyle/>
          <a:p>
            <a:pPr algn="ctr"/>
            <a:r>
              <a:rPr lang="es-CL" b="1" dirty="0" smtClean="0"/>
              <a:t>d. RENDIMIENTO   2022</a:t>
            </a:r>
            <a:endParaRPr lang="es-CL" b="1" dirty="0"/>
          </a:p>
        </p:txBody>
      </p:sp>
    </p:spTree>
    <p:extLst>
      <p:ext uri="{BB962C8B-B14F-4D97-AF65-F5344CB8AC3E}">
        <p14:creationId xmlns:p14="http://schemas.microsoft.com/office/powerpoint/2010/main" val="766156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graphicFrame>
        <p:nvGraphicFramePr>
          <p:cNvPr id="144" name="Google Shape;144;p2"/>
          <p:cNvGraphicFramePr/>
          <p:nvPr>
            <p:extLst>
              <p:ext uri="{D42A27DB-BD31-4B8C-83A1-F6EECF244321}">
                <p14:modId xmlns:p14="http://schemas.microsoft.com/office/powerpoint/2010/main" val="880497250"/>
              </p:ext>
            </p:extLst>
          </p:nvPr>
        </p:nvGraphicFramePr>
        <p:xfrm>
          <a:off x="251520" y="-144297"/>
          <a:ext cx="8634300" cy="7029681"/>
        </p:xfrm>
        <a:graphic>
          <a:graphicData uri="http://schemas.openxmlformats.org/drawingml/2006/table">
            <a:tbl>
              <a:tblPr>
                <a:gradFill>
                  <a:gsLst>
                    <a:gs pos="0">
                      <a:srgbClr val="FFFFFF"/>
                    </a:gs>
                    <a:gs pos="44000">
                      <a:srgbClr val="FFCAA1"/>
                    </a:gs>
                    <a:gs pos="100000">
                      <a:srgbClr val="FC9A3B"/>
                    </a:gs>
                  </a:gsLst>
                  <a:lin ang="5400000" scaled="0"/>
                </a:gradFill>
              </a:tblPr>
              <a:tblGrid>
                <a:gridCol w="3421050"/>
                <a:gridCol w="2656550"/>
                <a:gridCol w="2556700"/>
              </a:tblGrid>
              <a:tr h="831713">
                <a:tc>
                  <a:txBody>
                    <a:bodyPr/>
                    <a:lstStyle/>
                    <a:p>
                      <a:pPr marL="0" marR="0" lvl="0" indent="0" algn="ctr" rtl="0">
                        <a:spcBef>
                          <a:spcPts val="0"/>
                        </a:spcBef>
                        <a:spcAft>
                          <a:spcPts val="0"/>
                        </a:spcAft>
                        <a:buNone/>
                      </a:pPr>
                      <a:r>
                        <a:rPr lang="es-CL" b="1" u="none" strike="noStrike" cap="none" dirty="0">
                          <a:solidFill>
                            <a:schemeClr val="tx1"/>
                          </a:solidFill>
                        </a:rPr>
                        <a:t>Asignatura / Ámbito</a:t>
                      </a:r>
                      <a:endParaRPr b="1" u="none" strike="noStrike" cap="none" dirty="0">
                        <a:solidFill>
                          <a:schemeClr val="tx1"/>
                        </a:solidFil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r>
                        <a:rPr lang="es-CL" b="1" u="none" strike="noStrike" cap="none" dirty="0">
                          <a:solidFill>
                            <a:schemeClr val="tx1"/>
                          </a:solidFill>
                        </a:rPr>
                        <a:t>% Promedio NT1 - PRE-KINDER</a:t>
                      </a:r>
                      <a:endParaRPr b="1" u="none" strike="noStrike" cap="none" dirty="0">
                        <a:solidFill>
                          <a:schemeClr val="tx1"/>
                        </a:solidFil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r>
                        <a:rPr lang="es-CL" b="1" u="none" strike="noStrike" cap="none" dirty="0">
                          <a:solidFill>
                            <a:schemeClr val="tx1"/>
                          </a:solidFill>
                        </a:rPr>
                        <a:t>% Promedio NT2 - KINDER</a:t>
                      </a:r>
                      <a:endParaRPr b="1" u="none" strike="noStrike" cap="none" dirty="0">
                        <a:solidFill>
                          <a:schemeClr val="tx1"/>
                        </a:solidFil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r>
              <a:tr h="523036">
                <a:tc>
                  <a:txBody>
                    <a:bodyPr/>
                    <a:lstStyle/>
                    <a:p>
                      <a:pPr marL="0" marR="0" lvl="0" indent="0" algn="l" rtl="0">
                        <a:spcBef>
                          <a:spcPts val="0"/>
                        </a:spcBef>
                        <a:spcAft>
                          <a:spcPts val="0"/>
                        </a:spcAft>
                        <a:buNone/>
                      </a:pPr>
                      <a:r>
                        <a:rPr lang="es-CL" b="1" u="none" strike="noStrike" cap="none" dirty="0"/>
                        <a:t>Lenguaje Verbal</a:t>
                      </a:r>
                      <a:endParaRPr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dirty="0"/>
                        <a:t>87</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u="none" strike="noStrike" cap="none" dirty="0"/>
                        <a:t>96%</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34267">
                <a:tc>
                  <a:txBody>
                    <a:bodyPr/>
                    <a:lstStyle/>
                    <a:p>
                      <a:pPr marL="0" marR="0" lvl="0" indent="0" algn="l" rtl="0">
                        <a:spcBef>
                          <a:spcPts val="0"/>
                        </a:spcBef>
                        <a:spcAft>
                          <a:spcPts val="0"/>
                        </a:spcAft>
                        <a:buNone/>
                      </a:pPr>
                      <a:r>
                        <a:rPr lang="es-CL" b="1" u="none" strike="noStrike" cap="none"/>
                        <a:t>Pensamiento Matemático</a:t>
                      </a:r>
                      <a:endParaRPr b="1" i="1" u="none" strike="noStrike" cap="none">
                        <a:solidFill>
                          <a:srgbClr val="783F04"/>
                        </a:solidFill>
                        <a:latin typeface="Arial"/>
                        <a:ea typeface="Arial"/>
                        <a:cs typeface="Arial"/>
                        <a:sym typeface="Aria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dirty="0"/>
                        <a:t>86</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u="none" strike="noStrike" cap="none" dirty="0"/>
                        <a:t>9</a:t>
                      </a:r>
                      <a:r>
                        <a:rPr lang="es-CL" sz="1600" b="1" dirty="0"/>
                        <a:t>5</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u="none" strike="noStrike" cap="none"/>
                        <a:t>Exp. Entorno Natural</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a:t>83</a:t>
                      </a:r>
                      <a:r>
                        <a:rPr lang="es-CL" sz="1600" b="1" u="none" strike="noStrike" cap="none"/>
                        <a:t>%</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u="none" strike="noStrike" cap="none" dirty="0"/>
                        <a:t>96%</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u="none" strike="noStrike" cap="none"/>
                        <a:t>Com. Entorno Sociocultural</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a:t>86</a:t>
                      </a:r>
                      <a:r>
                        <a:rPr lang="es-CL" sz="1600" b="1" u="none" strike="noStrike" cap="none"/>
                        <a:t>%</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u="none" strike="noStrike" cap="none" dirty="0"/>
                        <a:t>9</a:t>
                      </a:r>
                      <a:r>
                        <a:rPr lang="es-CL" sz="1600" b="1" dirty="0"/>
                        <a:t>4</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u="none" strike="noStrike" cap="none"/>
                        <a:t>Lenguajes Artísticos</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a:t>7</a:t>
                      </a:r>
                      <a:r>
                        <a:rPr lang="es-CL" sz="1600" b="1" u="none" strike="noStrike" cap="none"/>
                        <a:t>6%</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u="none" strike="noStrike" cap="none" dirty="0"/>
                        <a:t>9</a:t>
                      </a:r>
                      <a:r>
                        <a:rPr lang="es-CL" sz="1600" b="1" dirty="0"/>
                        <a:t>5</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u="none" strike="noStrike" cap="none"/>
                        <a:t>Inglés</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u="none" strike="noStrike" cap="none"/>
                        <a:t>9</a:t>
                      </a:r>
                      <a:r>
                        <a:rPr lang="es-CL" sz="1600" b="1"/>
                        <a:t>1</a:t>
                      </a:r>
                      <a:r>
                        <a:rPr lang="es-CL" sz="1600" b="1" u="none" strike="noStrike" cap="none"/>
                        <a:t>%</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u="none" strike="noStrike" cap="none" dirty="0"/>
                        <a:t>9</a:t>
                      </a:r>
                      <a:r>
                        <a:rPr lang="es-CL" sz="1600" b="1" dirty="0"/>
                        <a:t>4</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u="none" strike="noStrike" cap="none"/>
                        <a:t>Corporalidad y Movimiento</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a:t>89</a:t>
                      </a:r>
                      <a:r>
                        <a:rPr lang="es-CL" sz="1600" b="1" u="none" strike="noStrike" cap="none"/>
                        <a:t>%</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u="none" strike="noStrike" cap="none" dirty="0"/>
                        <a:t>99%</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831713">
                <a:tc>
                  <a:txBody>
                    <a:bodyPr/>
                    <a:lstStyle/>
                    <a:p>
                      <a:pPr marL="0" marR="0" lvl="0" indent="0" algn="l" rtl="0">
                        <a:spcBef>
                          <a:spcPts val="0"/>
                        </a:spcBef>
                        <a:spcAft>
                          <a:spcPts val="0"/>
                        </a:spcAft>
                        <a:buNone/>
                      </a:pPr>
                      <a:r>
                        <a:rPr lang="es-CL" b="1" u="none" strike="noStrike" cap="none"/>
                        <a:t>Corporalidad y Movimiento (Ed. Física)</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a:t>95</a:t>
                      </a:r>
                      <a:r>
                        <a:rPr lang="es-CL" sz="1600" b="1" u="none" strike="noStrike" cap="none"/>
                        <a:t>%</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lvl="0" indent="0" algn="ctr" rtl="0">
                        <a:spcBef>
                          <a:spcPts val="0"/>
                        </a:spcBef>
                        <a:spcAft>
                          <a:spcPts val="0"/>
                        </a:spcAft>
                        <a:buNone/>
                      </a:pPr>
                      <a:r>
                        <a:rPr lang="es-CL" sz="1600" b="1" dirty="0"/>
                        <a:t>97%</a:t>
                      </a:r>
                      <a:endParaRPr sz="1600" b="1"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a:t>Identidad y Autonomía</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a:t>92</a:t>
                      </a:r>
                      <a:r>
                        <a:rPr lang="es-CL" sz="1600" b="1" u="none" strike="noStrike" cap="none"/>
                        <a:t>%</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u="none" strike="noStrike" cap="none" dirty="0"/>
                        <a:t>9</a:t>
                      </a:r>
                      <a:r>
                        <a:rPr lang="es-CL" sz="1600" b="1" dirty="0"/>
                        <a:t>8</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a:t>Convivencia y Ciudadanía</a:t>
                      </a:r>
                      <a:endParaRPr b="1"/>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None/>
                      </a:pPr>
                      <a:r>
                        <a:rPr lang="es-CL" sz="1600" b="1"/>
                        <a:t>94%</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lvl="0" indent="0" algn="ctr" rtl="0">
                        <a:spcBef>
                          <a:spcPts val="0"/>
                        </a:spcBef>
                        <a:spcAft>
                          <a:spcPts val="0"/>
                        </a:spcAft>
                        <a:buNone/>
                      </a:pPr>
                      <a:r>
                        <a:rPr lang="es-CL" sz="1600" b="1" dirty="0"/>
                        <a:t>99%</a:t>
                      </a:r>
                      <a:endParaRPr sz="1600" b="1"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386768">
                <a:tc>
                  <a:txBody>
                    <a:bodyPr/>
                    <a:lstStyle/>
                    <a:p>
                      <a:pPr marL="0" marR="0" lvl="0" indent="0" algn="l" rtl="0">
                        <a:spcBef>
                          <a:spcPts val="0"/>
                        </a:spcBef>
                        <a:spcAft>
                          <a:spcPts val="0"/>
                        </a:spcAft>
                        <a:buNone/>
                      </a:pPr>
                      <a:r>
                        <a:rPr lang="es-CL" sz="3000" b="1" u="none" strike="noStrike" cap="none">
                          <a:solidFill>
                            <a:srgbClr val="C00000"/>
                          </a:solidFill>
                        </a:rPr>
                        <a:t>PROMEDIO </a:t>
                      </a:r>
                      <a:endParaRPr sz="3000" b="1" u="none" strike="noStrike" cap="none">
                        <a:solidFill>
                          <a:srgbClr val="C00000"/>
                        </a:solidFil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3000" b="1" dirty="0">
                          <a:solidFill>
                            <a:srgbClr val="C00000"/>
                          </a:solidFill>
                        </a:rPr>
                        <a:t>88</a:t>
                      </a:r>
                      <a:r>
                        <a:rPr lang="es-CL" sz="3000" b="1" u="none" strike="noStrike" cap="none" dirty="0">
                          <a:solidFill>
                            <a:srgbClr val="C00000"/>
                          </a:solidFill>
                        </a:rPr>
                        <a:t>%</a:t>
                      </a:r>
                      <a:endParaRPr sz="3000" b="1" u="none" strike="noStrike" cap="none" dirty="0">
                        <a:solidFill>
                          <a:srgbClr val="C00000"/>
                        </a:solidFil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3000" b="1" u="none" strike="noStrike" cap="none" dirty="0">
                          <a:solidFill>
                            <a:srgbClr val="C00000"/>
                          </a:solidFill>
                        </a:rPr>
                        <a:t>96%</a:t>
                      </a:r>
                      <a:endParaRPr sz="3000" b="1" u="none" strike="noStrike" cap="none" dirty="0">
                        <a:solidFill>
                          <a:srgbClr val="C00000"/>
                        </a:solidFil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bl>
          </a:graphicData>
        </a:graphic>
      </p:graphicFrame>
    </p:spTree>
    <p:extLst>
      <p:ext uri="{BB962C8B-B14F-4D97-AF65-F5344CB8AC3E}">
        <p14:creationId xmlns:p14="http://schemas.microsoft.com/office/powerpoint/2010/main" val="215826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3"/>
          <p:cNvSpPr txBox="1">
            <a:spLocks noGrp="1"/>
          </p:cNvSpPr>
          <p:nvPr>
            <p:ph type="title"/>
          </p:nvPr>
        </p:nvSpPr>
        <p:spPr>
          <a:xfrm>
            <a:off x="1043608" y="0"/>
            <a:ext cx="7272808" cy="1143000"/>
          </a:xfrm>
          <a:prstGeom prst="rect">
            <a:avLst/>
          </a:prstGeom>
          <a:solidFill>
            <a:schemeClr val="bg2">
              <a:lumMod val="75000"/>
            </a:schemeClr>
          </a:solidFill>
          <a:ln w="9525" cap="flat" cmpd="sng">
            <a:solidFill>
              <a:schemeClr val="accent1"/>
            </a:solidFill>
            <a:prstDash val="solid"/>
            <a:round/>
            <a:headEnd type="none" w="sm" len="sm"/>
            <a:tailEnd type="none" w="sm" len="sm"/>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3600"/>
              <a:buFont typeface="Verdana"/>
              <a:buNone/>
            </a:pP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2400" b="1" dirty="0">
                <a:solidFill>
                  <a:schemeClr val="lt1"/>
                </a:solidFill>
                <a:latin typeface="Verdana"/>
                <a:ea typeface="Verdana"/>
                <a:cs typeface="Verdana"/>
                <a:sym typeface="Verdana"/>
              </a:rPr>
              <a:t>PROMEDIOS  ENSEÑANZA BÁSICA</a:t>
            </a:r>
            <a:br>
              <a:rPr lang="es-CL" sz="2400" b="1" dirty="0">
                <a:solidFill>
                  <a:schemeClr val="lt1"/>
                </a:solidFill>
                <a:latin typeface="Verdana"/>
                <a:ea typeface="Verdana"/>
                <a:cs typeface="Verdana"/>
                <a:sym typeface="Verdana"/>
              </a:rPr>
            </a:br>
            <a:r>
              <a:rPr lang="es-CL" sz="2400" b="1" dirty="0">
                <a:solidFill>
                  <a:schemeClr val="lt1"/>
                </a:solidFill>
                <a:latin typeface="Verdana"/>
                <a:ea typeface="Verdana"/>
                <a:cs typeface="Verdana"/>
                <a:sym typeface="Verdana"/>
              </a:rPr>
              <a:t> (1° a 4° Básico)</a:t>
            </a:r>
            <a:endParaRPr sz="3600" dirty="0">
              <a:solidFill>
                <a:schemeClr val="lt1"/>
              </a:solidFill>
              <a:latin typeface="Verdana"/>
              <a:ea typeface="Verdana"/>
              <a:cs typeface="Verdana"/>
              <a:sym typeface="Verdana"/>
            </a:endParaRPr>
          </a:p>
        </p:txBody>
      </p:sp>
      <p:graphicFrame>
        <p:nvGraphicFramePr>
          <p:cNvPr id="150" name="Google Shape;150;p3"/>
          <p:cNvGraphicFramePr/>
          <p:nvPr/>
        </p:nvGraphicFramePr>
        <p:xfrm>
          <a:off x="1375043" y="1341709"/>
          <a:ext cx="5756950" cy="5242740"/>
        </p:xfrm>
        <a:graphic>
          <a:graphicData uri="http://schemas.openxmlformats.org/drawingml/2006/table">
            <a:tbl>
              <a:tblPr firstRow="1" bandRow="1">
                <a:noFill/>
              </a:tblPr>
              <a:tblGrid>
                <a:gridCol w="4104800"/>
                <a:gridCol w="1652150"/>
              </a:tblGrid>
              <a:tr h="396250">
                <a:tc rowSpan="2">
                  <a:txBody>
                    <a:bodyPr/>
                    <a:lstStyle/>
                    <a:p>
                      <a:pPr marL="0" marR="0" lvl="0" indent="0" algn="ctr" rtl="0">
                        <a:spcBef>
                          <a:spcPts val="0"/>
                        </a:spcBef>
                        <a:spcAft>
                          <a:spcPts val="0"/>
                        </a:spcAft>
                        <a:buNone/>
                      </a:pPr>
                      <a:r>
                        <a:rPr lang="es-CL" sz="2000" u="none" strike="noStrike" cap="none" dirty="0"/>
                        <a:t>Asignatura</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s-CL" sz="2000" b="1">
                          <a:solidFill>
                            <a:schemeClr val="lt1"/>
                          </a:solidFill>
                          <a:latin typeface="Candara"/>
                          <a:ea typeface="Candara"/>
                          <a:cs typeface="Candara"/>
                          <a:sym typeface="Candara"/>
                        </a:rPr>
                        <a:t>Promedio</a:t>
                      </a:r>
                      <a:endParaRPr b="1">
                        <a:solidFill>
                          <a:schemeClr val="lt1"/>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vMerge="1">
                  <a:txBody>
                    <a:bodyPr/>
                    <a:lstStyle/>
                    <a:p>
                      <a:endParaRPr lang="es-CL"/>
                    </a:p>
                  </a:txBody>
                  <a:tcPr/>
                </a:tc>
                <a:tc>
                  <a:txBody>
                    <a:bodyPr/>
                    <a:lstStyle/>
                    <a:p>
                      <a:pPr marL="0" marR="0" lvl="0" indent="0" algn="ctr" rtl="0">
                        <a:spcBef>
                          <a:spcPts val="0"/>
                        </a:spcBef>
                        <a:spcAft>
                          <a:spcPts val="0"/>
                        </a:spcAft>
                        <a:buNone/>
                      </a:pPr>
                      <a:r>
                        <a:rPr lang="es-CL" sz="1800" b="1"/>
                        <a:t>2022</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Lenguaje </a:t>
                      </a:r>
                      <a:r>
                        <a:rPr lang="es-CL" sz="1800" b="1"/>
                        <a:t>y</a:t>
                      </a:r>
                      <a:r>
                        <a:rPr lang="es-CL" sz="1800" b="1" u="none" strike="noStrike" cap="none"/>
                        <a:t> Comunicación</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5.7</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Matemática</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Ciencias Naturales</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3500">
                <a:tc>
                  <a:txBody>
                    <a:bodyPr/>
                    <a:lstStyle/>
                    <a:p>
                      <a:pPr marL="0" marR="0" lvl="0" indent="0" algn="ctr" rtl="0">
                        <a:spcBef>
                          <a:spcPts val="0"/>
                        </a:spcBef>
                        <a:spcAft>
                          <a:spcPts val="0"/>
                        </a:spcAft>
                        <a:buNone/>
                      </a:pPr>
                      <a:r>
                        <a:rPr lang="es-CL" sz="1800" b="1" u="none" strike="noStrike" cap="none"/>
                        <a:t>Historia, </a:t>
                      </a:r>
                      <a:r>
                        <a:rPr lang="es-CL" sz="1800" b="1"/>
                        <a:t>G</a:t>
                      </a:r>
                      <a:r>
                        <a:rPr lang="es-CL" sz="1800" b="1" u="none" strike="noStrike" cap="none"/>
                        <a:t>eografía Y Ciencias Sociales</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6.1</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lnSpc>
                          <a:spcPct val="100000"/>
                        </a:lnSpc>
                        <a:spcBef>
                          <a:spcPts val="0"/>
                        </a:spcBef>
                        <a:spcAft>
                          <a:spcPts val="0"/>
                        </a:spcAft>
                        <a:buClr>
                          <a:schemeClr val="dk1"/>
                        </a:buClr>
                        <a:buSzPts val="1800"/>
                        <a:buFont typeface="Candara"/>
                        <a:buNone/>
                      </a:pPr>
                      <a:r>
                        <a:rPr lang="es-CL" sz="1800" b="1" u="none" strike="noStrike" cap="none"/>
                        <a:t>Inglés</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6.3</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Artes Visuales </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6.4</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Música</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6.7</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Tecnología</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6.5</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Educación Física</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6.9</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Religión*</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         6.3 </a:t>
                      </a:r>
                      <a:r>
                        <a:rPr lang="es-CL" sz="1600" b="1"/>
                        <a:t>(MB)</a:t>
                      </a:r>
                      <a:endParaRPr sz="16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96250">
                <a:tc>
                  <a:txBody>
                    <a:bodyPr/>
                    <a:lstStyle/>
                    <a:p>
                      <a:pPr marL="0" marR="0" lvl="0" indent="0" algn="ctr" rtl="0">
                        <a:spcBef>
                          <a:spcPts val="0"/>
                        </a:spcBef>
                        <a:spcAft>
                          <a:spcPts val="0"/>
                        </a:spcAft>
                        <a:buNone/>
                      </a:pPr>
                      <a:r>
                        <a:rPr lang="es-CL" sz="3000" b="1" u="none" strike="noStrike" cap="none" dirty="0">
                          <a:solidFill>
                            <a:srgbClr val="C00000"/>
                          </a:solidFill>
                        </a:rPr>
                        <a:t>Promedio</a:t>
                      </a:r>
                      <a:endParaRPr sz="30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000" b="1">
                          <a:solidFill>
                            <a:srgbClr val="C00000"/>
                          </a:solidFill>
                        </a:rPr>
                        <a:t>6.3</a:t>
                      </a:r>
                      <a:endParaRPr sz="3000" b="1" u="none" strike="noStrike" cap="none">
                        <a:solidFill>
                          <a:srgbClr val="C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4185254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4"/>
          <p:cNvSpPr txBox="1">
            <a:spLocks noGrp="1"/>
          </p:cNvSpPr>
          <p:nvPr>
            <p:ph type="title"/>
          </p:nvPr>
        </p:nvSpPr>
        <p:spPr>
          <a:xfrm>
            <a:off x="785786" y="285728"/>
            <a:ext cx="7467600" cy="928694"/>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575F6D"/>
              </a:buClr>
              <a:buSzPct val="100000"/>
              <a:buFont typeface="Candara"/>
              <a:buNone/>
            </a:pP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chemeClr val="dk1"/>
                </a:solidFill>
                <a:latin typeface="Verdana"/>
                <a:ea typeface="Verdana"/>
                <a:cs typeface="Verdana"/>
                <a:sym typeface="Verdana"/>
              </a:rPr>
              <a:t/>
            </a:r>
            <a:br>
              <a:rPr lang="es-CL" sz="2700" b="1">
                <a:solidFill>
                  <a:schemeClr val="dk1"/>
                </a:solidFill>
                <a:latin typeface="Verdana"/>
                <a:ea typeface="Verdana"/>
                <a:cs typeface="Verdana"/>
                <a:sym typeface="Verdana"/>
              </a:rPr>
            </a:br>
            <a:endParaRPr sz="2700" b="1">
              <a:solidFill>
                <a:schemeClr val="dk1"/>
              </a:solidFill>
              <a:latin typeface="Verdana"/>
              <a:ea typeface="Verdana"/>
              <a:cs typeface="Verdana"/>
              <a:sym typeface="Verdana"/>
            </a:endParaRPr>
          </a:p>
        </p:txBody>
      </p:sp>
      <p:graphicFrame>
        <p:nvGraphicFramePr>
          <p:cNvPr id="156" name="Google Shape;156;p4"/>
          <p:cNvGraphicFramePr/>
          <p:nvPr>
            <p:extLst>
              <p:ext uri="{D42A27DB-BD31-4B8C-83A1-F6EECF244321}">
                <p14:modId xmlns:p14="http://schemas.microsoft.com/office/powerpoint/2010/main" val="3072430293"/>
              </p:ext>
            </p:extLst>
          </p:nvPr>
        </p:nvGraphicFramePr>
        <p:xfrm>
          <a:off x="2188448" y="1484784"/>
          <a:ext cx="4967075" cy="4968425"/>
        </p:xfrm>
        <a:graphic>
          <a:graphicData uri="http://schemas.openxmlformats.org/drawingml/2006/table">
            <a:tbl>
              <a:tblPr firstRow="1" bandRow="1">
                <a:noFill/>
              </a:tblPr>
              <a:tblGrid>
                <a:gridCol w="2839350"/>
                <a:gridCol w="2127725"/>
              </a:tblGrid>
              <a:tr h="396250">
                <a:tc rowSpan="2">
                  <a:txBody>
                    <a:bodyPr/>
                    <a:lstStyle/>
                    <a:p>
                      <a:pPr marL="0" marR="0" lvl="0" indent="0" algn="ctr" rtl="0">
                        <a:spcBef>
                          <a:spcPts val="0"/>
                        </a:spcBef>
                        <a:spcAft>
                          <a:spcPts val="0"/>
                        </a:spcAft>
                        <a:buNone/>
                      </a:pPr>
                      <a:r>
                        <a:rPr lang="es-CL" sz="2000" u="none" strike="noStrike" cap="none" dirty="0"/>
                        <a:t>Asignatura</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s-CL" sz="2000" b="1">
                          <a:solidFill>
                            <a:schemeClr val="lt1"/>
                          </a:solidFill>
                          <a:latin typeface="Candara"/>
                          <a:ea typeface="Candara"/>
                          <a:cs typeface="Candara"/>
                          <a:sym typeface="Candara"/>
                        </a:rPr>
                        <a:t>Promedio</a:t>
                      </a:r>
                      <a:endParaRPr b="1">
                        <a:solidFill>
                          <a:schemeClr val="lt1"/>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vMerge="1">
                  <a:txBody>
                    <a:bodyPr/>
                    <a:lstStyle/>
                    <a:p>
                      <a:endParaRPr lang="es-CL"/>
                    </a:p>
                  </a:txBody>
                  <a:tcPr/>
                </a:tc>
                <a:tc>
                  <a:txBody>
                    <a:bodyPr/>
                    <a:lstStyle/>
                    <a:p>
                      <a:pPr marL="0" marR="0" lvl="0" indent="0" algn="ctr" rtl="0">
                        <a:spcBef>
                          <a:spcPts val="0"/>
                        </a:spcBef>
                        <a:spcAft>
                          <a:spcPts val="0"/>
                        </a:spcAft>
                        <a:buNone/>
                      </a:pPr>
                      <a:r>
                        <a:rPr lang="es-CL" sz="1800" b="1"/>
                        <a:t>2022</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Lenguaje</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Matemática</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5.6</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Historia</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5.8</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Cs. Naturales</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5.7</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Inglés</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Artes Visuales </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6.5</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Música</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lnSpc>
                          <a:spcPct val="100000"/>
                        </a:lnSpc>
                        <a:spcBef>
                          <a:spcPts val="0"/>
                        </a:spcBef>
                        <a:spcAft>
                          <a:spcPts val="0"/>
                        </a:spcAft>
                        <a:buClr>
                          <a:schemeClr val="dk1"/>
                        </a:buClr>
                        <a:buSzPts val="1800"/>
                        <a:buFont typeface="Candara"/>
                        <a:buNone/>
                      </a:pPr>
                      <a:r>
                        <a:rPr lang="es-CL" sz="1800" b="1" u="none" strike="noStrike" cap="none"/>
                        <a:t>Tecnología</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6.5</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lnSpc>
                          <a:spcPct val="100000"/>
                        </a:lnSpc>
                        <a:spcBef>
                          <a:spcPts val="0"/>
                        </a:spcBef>
                        <a:spcAft>
                          <a:spcPts val="0"/>
                        </a:spcAft>
                        <a:buClr>
                          <a:schemeClr val="dk1"/>
                        </a:buClr>
                        <a:buSzPts val="1800"/>
                        <a:buFont typeface="Candara"/>
                        <a:buNone/>
                      </a:pPr>
                      <a:r>
                        <a:rPr lang="es-CL" sz="1800" b="1" u="none" strike="noStrike" cap="none"/>
                        <a:t>E. Física</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6.8</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Religión</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5.8 (B)</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50425">
                <a:tc>
                  <a:txBody>
                    <a:bodyPr/>
                    <a:lstStyle/>
                    <a:p>
                      <a:pPr marL="0" marR="0" lvl="0" indent="0" algn="ctr" rtl="0">
                        <a:spcBef>
                          <a:spcPts val="0"/>
                        </a:spcBef>
                        <a:spcAft>
                          <a:spcPts val="0"/>
                        </a:spcAft>
                        <a:buNone/>
                      </a:pPr>
                      <a:r>
                        <a:rPr lang="es-CL" sz="3000" b="1" u="none" strike="noStrike" cap="none">
                          <a:solidFill>
                            <a:srgbClr val="C00000"/>
                          </a:solidFill>
                        </a:rPr>
                        <a:t>Promedio</a:t>
                      </a:r>
                      <a:endParaRPr sz="30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000" b="1" dirty="0">
                          <a:solidFill>
                            <a:srgbClr val="C00000"/>
                          </a:solidFill>
                        </a:rPr>
                        <a:t>6.1</a:t>
                      </a:r>
                      <a:endParaRPr sz="3000" b="1" u="none" strike="noStrike" cap="none" dirty="0">
                        <a:solidFill>
                          <a:srgbClr val="C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157" name="Google Shape;157;p4"/>
          <p:cNvSpPr txBox="1"/>
          <p:nvPr/>
        </p:nvSpPr>
        <p:spPr>
          <a:xfrm>
            <a:off x="938186" y="438128"/>
            <a:ext cx="7467600" cy="928694"/>
          </a:xfrm>
          <a:prstGeom prst="rect">
            <a:avLst/>
          </a:prstGeom>
          <a:solidFill>
            <a:schemeClr val="accent2"/>
          </a:solidFill>
          <a:ln>
            <a:noFill/>
          </a:ln>
        </p:spPr>
        <p:txBody>
          <a:bodyPr spcFirstLastPara="1" wrap="square" lIns="91425" tIns="45700" rIns="91425" bIns="45700" anchor="b" anchorCtr="0">
            <a:normAutofit fontScale="25000" lnSpcReduction="20000"/>
          </a:bodyPr>
          <a:lstStyle/>
          <a:p>
            <a:pPr marL="0" marR="0" lvl="0" indent="0" algn="ctr" rtl="0">
              <a:lnSpc>
                <a:spcPct val="100000"/>
              </a:lnSpc>
              <a:spcBef>
                <a:spcPts val="0"/>
              </a:spcBef>
              <a:spcAft>
                <a:spcPts val="0"/>
              </a:spcAft>
              <a:buClr>
                <a:srgbClr val="575F6D"/>
              </a:buClr>
              <a:buSzPct val="100000"/>
              <a:buFont typeface="Century Schoolbook"/>
              <a:buNone/>
            </a:pP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9600" b="1" i="0" u="none" strike="noStrike" cap="small">
                <a:solidFill>
                  <a:schemeClr val="lt1"/>
                </a:solidFill>
                <a:latin typeface="Century Schoolbook"/>
                <a:ea typeface="Century Schoolbook"/>
                <a:cs typeface="Century Schoolbook"/>
                <a:sym typeface="Century Schoolbook"/>
              </a:rPr>
              <a:t/>
            </a:r>
            <a:br>
              <a:rPr lang="es-CL" sz="9600" b="1" i="0" u="none" strike="noStrike" cap="small">
                <a:solidFill>
                  <a:schemeClr val="lt1"/>
                </a:solidFill>
                <a:latin typeface="Century Schoolbook"/>
                <a:ea typeface="Century Schoolbook"/>
                <a:cs typeface="Century Schoolbook"/>
                <a:sym typeface="Century Schoolbook"/>
              </a:rPr>
            </a:br>
            <a:endParaRPr sz="9600" b="1" i="0" u="none" strike="noStrike" cap="small">
              <a:solidFill>
                <a:schemeClr val="lt1"/>
              </a:solidFill>
              <a:latin typeface="Century Schoolbook"/>
              <a:ea typeface="Century Schoolbook"/>
              <a:cs typeface="Century Schoolbook"/>
              <a:sym typeface="Century Schoolbook"/>
            </a:endParaRPr>
          </a:p>
          <a:p>
            <a:pPr marL="0" marR="0" lvl="0" indent="0" algn="ctr" rtl="0">
              <a:lnSpc>
                <a:spcPct val="100000"/>
              </a:lnSpc>
              <a:spcBef>
                <a:spcPts val="0"/>
              </a:spcBef>
              <a:spcAft>
                <a:spcPts val="0"/>
              </a:spcAft>
              <a:buClr>
                <a:schemeClr val="dk2"/>
              </a:buClr>
              <a:buSzPct val="100000"/>
              <a:buFont typeface="Candara"/>
              <a:buNone/>
            </a:pPr>
            <a:endParaRPr sz="9600" b="1" cap="small">
              <a:solidFill>
                <a:schemeClr val="lt1"/>
              </a:solidFill>
              <a:latin typeface="Century Schoolbook"/>
              <a:ea typeface="Century Schoolbook"/>
              <a:cs typeface="Century Schoolbook"/>
              <a:sym typeface="Century Schoolbook"/>
            </a:endParaRPr>
          </a:p>
          <a:p>
            <a:pPr marL="0" marR="0" lvl="0" indent="0" algn="ctr" rtl="0">
              <a:lnSpc>
                <a:spcPct val="100000"/>
              </a:lnSpc>
              <a:spcBef>
                <a:spcPts val="0"/>
              </a:spcBef>
              <a:spcAft>
                <a:spcPts val="0"/>
              </a:spcAft>
              <a:buClr>
                <a:schemeClr val="lt1"/>
              </a:buClr>
              <a:buSzPct val="100000"/>
              <a:buFont typeface="Verdana"/>
              <a:buNone/>
            </a:pPr>
            <a:r>
              <a:rPr lang="es-CL" sz="9600" b="1" i="0" u="none" strike="noStrike" cap="small">
                <a:solidFill>
                  <a:schemeClr val="lt1"/>
                </a:solidFill>
                <a:latin typeface="Verdana"/>
                <a:ea typeface="Verdana"/>
                <a:cs typeface="Verdana"/>
                <a:sym typeface="Verdana"/>
              </a:rPr>
              <a:t>PROMEDIOS ENSEÑANZA BÁSICA </a:t>
            </a:r>
            <a:br>
              <a:rPr lang="es-CL" sz="9600" b="1" i="0" u="none" strike="noStrike" cap="small">
                <a:solidFill>
                  <a:schemeClr val="lt1"/>
                </a:solidFill>
                <a:latin typeface="Verdana"/>
                <a:ea typeface="Verdana"/>
                <a:cs typeface="Verdana"/>
                <a:sym typeface="Verdana"/>
              </a:rPr>
            </a:br>
            <a:r>
              <a:rPr lang="es-CL" sz="9600" b="1" i="0" u="none" strike="noStrike" cap="small">
                <a:solidFill>
                  <a:schemeClr val="lt1"/>
                </a:solidFill>
                <a:latin typeface="Verdana"/>
                <a:ea typeface="Verdana"/>
                <a:cs typeface="Verdana"/>
                <a:sym typeface="Verdana"/>
              </a:rPr>
              <a:t> (5° a 8° Básico)</a:t>
            </a:r>
            <a:endParaRPr sz="9600" b="1" i="0" u="none" strike="noStrike" cap="small">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225117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5"/>
          <p:cNvSpPr txBox="1">
            <a:spLocks noGrp="1"/>
          </p:cNvSpPr>
          <p:nvPr>
            <p:ph type="title"/>
          </p:nvPr>
        </p:nvSpPr>
        <p:spPr>
          <a:xfrm>
            <a:off x="857250" y="188640"/>
            <a:ext cx="7467600" cy="380008"/>
          </a:xfrm>
          <a:prstGeom prst="rect">
            <a:avLst/>
          </a:prstGeom>
          <a:solidFill>
            <a:schemeClr val="accent2"/>
          </a:solid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lt1"/>
              </a:buClr>
              <a:buSzPct val="100000"/>
              <a:buFont typeface="Verdana"/>
              <a:buNone/>
            </a:pPr>
            <a:r>
              <a:rPr lang="es-CL" sz="2700" b="1">
                <a:solidFill>
                  <a:schemeClr val="lt1"/>
                </a:solidFill>
                <a:latin typeface="Verdana"/>
                <a:ea typeface="Verdana"/>
                <a:cs typeface="Verdana"/>
                <a:sym typeface="Verdana"/>
              </a:rPr>
              <a:t/>
            </a:r>
            <a:br>
              <a:rPr lang="es-CL" sz="2700" b="1">
                <a:solidFill>
                  <a:schemeClr val="lt1"/>
                </a:solidFill>
                <a:latin typeface="Verdana"/>
                <a:ea typeface="Verdana"/>
                <a:cs typeface="Verdana"/>
                <a:sym typeface="Verdana"/>
              </a:rPr>
            </a:br>
            <a:r>
              <a:rPr lang="es-CL" sz="2700" b="1">
                <a:solidFill>
                  <a:schemeClr val="lt1"/>
                </a:solidFill>
                <a:latin typeface="Verdana"/>
                <a:ea typeface="Verdana"/>
                <a:cs typeface="Verdana"/>
                <a:sym typeface="Verdana"/>
              </a:rPr>
              <a:t>PROMEDIOS ENSEÑANZA MEDIA</a:t>
            </a:r>
            <a:r>
              <a:rPr lang="es-CL" sz="2700" b="1">
                <a:solidFill>
                  <a:schemeClr val="lt1"/>
                </a:solidFill>
              </a:rPr>
              <a:t/>
            </a:r>
            <a:br>
              <a:rPr lang="es-CL" sz="2700" b="1">
                <a:solidFill>
                  <a:schemeClr val="lt1"/>
                </a:solidFill>
              </a:rPr>
            </a:br>
            <a:endParaRPr sz="2700">
              <a:solidFill>
                <a:schemeClr val="lt1"/>
              </a:solidFill>
            </a:endParaRPr>
          </a:p>
        </p:txBody>
      </p:sp>
      <p:graphicFrame>
        <p:nvGraphicFramePr>
          <p:cNvPr id="163" name="Google Shape;163;p5"/>
          <p:cNvGraphicFramePr/>
          <p:nvPr>
            <p:extLst>
              <p:ext uri="{D42A27DB-BD31-4B8C-83A1-F6EECF244321}">
                <p14:modId xmlns:p14="http://schemas.microsoft.com/office/powerpoint/2010/main" val="1064772047"/>
              </p:ext>
            </p:extLst>
          </p:nvPr>
        </p:nvGraphicFramePr>
        <p:xfrm>
          <a:off x="2240200" y="609423"/>
          <a:ext cx="4449500" cy="6218070"/>
        </p:xfrm>
        <a:graphic>
          <a:graphicData uri="http://schemas.openxmlformats.org/drawingml/2006/table">
            <a:tbl>
              <a:tblPr firstRow="1" bandRow="1">
                <a:noFill/>
              </a:tblPr>
              <a:tblGrid>
                <a:gridCol w="2977925"/>
                <a:gridCol w="1471575"/>
              </a:tblGrid>
              <a:tr h="341250">
                <a:tc rowSpan="2">
                  <a:txBody>
                    <a:bodyPr/>
                    <a:lstStyle/>
                    <a:p>
                      <a:pPr marL="0" marR="0" lvl="0" indent="0" algn="ctr" rtl="0">
                        <a:spcBef>
                          <a:spcPts val="0"/>
                        </a:spcBef>
                        <a:spcAft>
                          <a:spcPts val="0"/>
                        </a:spcAft>
                        <a:buNone/>
                      </a:pPr>
                      <a:r>
                        <a:rPr lang="es-CL" sz="2000" u="none" strike="noStrike" cap="none" dirty="0"/>
                        <a:t>Asignatura</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s-CL" sz="2000" b="1">
                          <a:solidFill>
                            <a:schemeClr val="lt1"/>
                          </a:solidFill>
                          <a:latin typeface="Candara"/>
                          <a:ea typeface="Candara"/>
                          <a:cs typeface="Candara"/>
                          <a:sym typeface="Candara"/>
                        </a:rPr>
                        <a:t>Promedio</a:t>
                      </a:r>
                      <a:endParaRPr b="1">
                        <a:solidFill>
                          <a:schemeClr val="lt1"/>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vMerge="1">
                  <a:txBody>
                    <a:bodyPr/>
                    <a:lstStyle/>
                    <a:p>
                      <a:endParaRPr lang="es-CL"/>
                    </a:p>
                  </a:txBody>
                  <a:tcPr/>
                </a:tc>
                <a:tc>
                  <a:txBody>
                    <a:bodyPr/>
                    <a:lstStyle/>
                    <a:p>
                      <a:pPr marL="0" marR="0" lvl="0" indent="0" algn="ctr" rtl="0">
                        <a:spcBef>
                          <a:spcPts val="0"/>
                        </a:spcBef>
                        <a:spcAft>
                          <a:spcPts val="0"/>
                        </a:spcAft>
                        <a:buNone/>
                      </a:pPr>
                      <a:r>
                        <a:rPr lang="es-CL" sz="1800" b="1"/>
                        <a:t>2022</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Lenguaje</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Matemática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5.4</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Historia y Cs social/ Ed Ciudada</a:t>
                      </a:r>
                      <a:r>
                        <a:rPr lang="es-CL" b="1"/>
                        <a:t>na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Inglés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6.3</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lnSpc>
                          <a:spcPct val="100000"/>
                        </a:lnSpc>
                        <a:spcBef>
                          <a:spcPts val="0"/>
                        </a:spcBef>
                        <a:spcAft>
                          <a:spcPts val="0"/>
                        </a:spcAft>
                        <a:buClr>
                          <a:schemeClr val="dk1"/>
                        </a:buClr>
                        <a:buSzPts val="1400"/>
                        <a:buFont typeface="Candara"/>
                        <a:buNone/>
                      </a:pPr>
                      <a:r>
                        <a:rPr lang="es-CL" sz="1400" b="1" u="none" strike="noStrike" cap="none"/>
                        <a:t>Promedio Cs. Naturales (1° y 2°M)</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5.4</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lnSpc>
                          <a:spcPct val="100000"/>
                        </a:lnSpc>
                        <a:spcBef>
                          <a:spcPts val="0"/>
                        </a:spcBef>
                        <a:spcAft>
                          <a:spcPts val="0"/>
                        </a:spcAft>
                        <a:buClr>
                          <a:schemeClr val="dk1"/>
                        </a:buClr>
                        <a:buSzPts val="1400"/>
                        <a:buFont typeface="Candara"/>
                        <a:buNone/>
                      </a:pPr>
                      <a:r>
                        <a:rPr lang="es-CL" sz="1400" b="1" u="none" strike="noStrike" cap="none"/>
                        <a:t>Cs. Ciudadanía/ Biología (3º y4º)</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6.1</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Filosofía (3º y4º)</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6.7</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E. Física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6.9</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Artes Visuales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Artes Musicales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E. Tecnológica(1º Y 2º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Religión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dirty="0" smtClean="0"/>
                        <a:t>  </a:t>
                      </a:r>
                      <a:r>
                        <a:rPr lang="es-CL" sz="1800" b="1" dirty="0"/>
                        <a:t>6.5 </a:t>
                      </a:r>
                      <a:r>
                        <a:rPr lang="es-CL" sz="1800" b="1" dirty="0" smtClean="0"/>
                        <a:t> MB</a:t>
                      </a:r>
                      <a:endParaRPr sz="1800" b="1"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3000" b="1" u="none" strike="noStrike" cap="none">
                          <a:solidFill>
                            <a:srgbClr val="C00000"/>
                          </a:solidFill>
                        </a:rPr>
                        <a:t>Promedio</a:t>
                      </a:r>
                      <a:endParaRPr sz="30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000" b="1">
                          <a:solidFill>
                            <a:srgbClr val="C00000"/>
                          </a:solidFill>
                        </a:rPr>
                        <a:t>6.3</a:t>
                      </a:r>
                      <a:endParaRPr sz="3000" b="1" u="none" strike="noStrike" cap="none">
                        <a:solidFill>
                          <a:srgbClr val="C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2647831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6"/>
          <p:cNvSpPr txBox="1">
            <a:spLocks noGrp="1"/>
          </p:cNvSpPr>
          <p:nvPr>
            <p:ph type="title"/>
          </p:nvPr>
        </p:nvSpPr>
        <p:spPr>
          <a:xfrm>
            <a:off x="827584" y="404664"/>
            <a:ext cx="7711579" cy="864096"/>
          </a:xfrm>
          <a:prstGeom prst="rect">
            <a:avLst/>
          </a:prstGeom>
          <a:solidFill>
            <a:schemeClr val="accent2"/>
          </a:solid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FFFFFF"/>
              </a:buClr>
              <a:buSzPct val="100000"/>
              <a:buFont typeface="Candara"/>
              <a:buNone/>
            </a:pPr>
            <a:r>
              <a:rPr lang="es-CL" b="1" dirty="0"/>
              <a:t/>
            </a:r>
            <a:br>
              <a:rPr lang="es-CL" b="1" dirty="0"/>
            </a:br>
            <a:r>
              <a:rPr lang="es-CL" b="1" dirty="0"/>
              <a:t/>
            </a:r>
            <a:br>
              <a:rPr lang="es-CL" b="1" dirty="0"/>
            </a:br>
            <a:r>
              <a:rPr lang="es-CL" b="1" dirty="0"/>
              <a:t/>
            </a:r>
            <a:br>
              <a:rPr lang="es-CL" b="1" dirty="0"/>
            </a:br>
            <a:r>
              <a:rPr lang="es-CL" b="1" dirty="0"/>
              <a:t/>
            </a:r>
            <a:br>
              <a:rPr lang="es-CL" b="1" dirty="0"/>
            </a:br>
            <a:r>
              <a:rPr lang="es-CL" b="1" dirty="0"/>
              <a:t>                                                                    </a:t>
            </a:r>
            <a:br>
              <a:rPr lang="es-CL" b="1" dirty="0"/>
            </a:br>
            <a:r>
              <a:rPr lang="es-CL" b="1" dirty="0"/>
              <a:t/>
            </a:r>
            <a:br>
              <a:rPr lang="es-CL" b="1" dirty="0"/>
            </a:br>
            <a:r>
              <a:rPr lang="es-CL" sz="2200" b="1" dirty="0">
                <a:solidFill>
                  <a:schemeClr val="bg1"/>
                </a:solidFill>
                <a:latin typeface="Verdana"/>
                <a:ea typeface="Verdana"/>
                <a:cs typeface="Verdana"/>
                <a:sym typeface="Verdana"/>
              </a:rPr>
              <a:t>PROMEDIOS ENSEÑANZA MEDIA</a:t>
            </a:r>
            <a:br>
              <a:rPr lang="es-CL" sz="2200" b="1" dirty="0">
                <a:solidFill>
                  <a:schemeClr val="bg1"/>
                </a:solidFill>
                <a:latin typeface="Verdana"/>
                <a:ea typeface="Verdana"/>
                <a:cs typeface="Verdana"/>
                <a:sym typeface="Verdana"/>
              </a:rPr>
            </a:br>
            <a:r>
              <a:rPr lang="es-CL" sz="2200" b="1" dirty="0">
                <a:solidFill>
                  <a:schemeClr val="bg1"/>
                </a:solidFill>
                <a:latin typeface="Verdana"/>
                <a:ea typeface="Verdana"/>
                <a:cs typeface="Verdana"/>
                <a:sym typeface="Verdana"/>
              </a:rPr>
              <a:t>ASIGNATURAS DE </a:t>
            </a:r>
            <a:r>
              <a:rPr lang="es-CL" sz="2200" b="1" dirty="0" smtClean="0">
                <a:solidFill>
                  <a:schemeClr val="bg1"/>
                </a:solidFill>
                <a:latin typeface="Verdana"/>
                <a:ea typeface="Verdana"/>
                <a:cs typeface="Verdana"/>
                <a:sym typeface="Verdana"/>
              </a:rPr>
              <a:t>PROFUNDIZACIÓN</a:t>
            </a:r>
            <a:br>
              <a:rPr lang="es-CL" sz="2200" b="1" dirty="0" smtClean="0">
                <a:solidFill>
                  <a:schemeClr val="bg1"/>
                </a:solidFill>
                <a:latin typeface="Verdana"/>
                <a:ea typeface="Verdana"/>
                <a:cs typeface="Verdana"/>
                <a:sym typeface="Verdana"/>
              </a:rPr>
            </a:br>
            <a:r>
              <a:rPr lang="es-CL" sz="2200" b="1" dirty="0" smtClean="0">
                <a:solidFill>
                  <a:schemeClr val="bg1"/>
                </a:solidFill>
                <a:sym typeface="Verdana"/>
              </a:rPr>
              <a:t>3° medio</a:t>
            </a:r>
            <a:r>
              <a:rPr lang="es-CL" sz="2200" b="1" dirty="0">
                <a:solidFill>
                  <a:schemeClr val="bg1"/>
                </a:solidFill>
              </a:rPr>
              <a:t/>
            </a:r>
            <a:br>
              <a:rPr lang="es-CL" sz="2200" b="1" dirty="0">
                <a:solidFill>
                  <a:schemeClr val="bg1"/>
                </a:solidFill>
              </a:rPr>
            </a:br>
            <a:r>
              <a:rPr lang="es-CL" b="1" dirty="0"/>
              <a:t/>
            </a:r>
            <a:br>
              <a:rPr lang="es-CL" b="1" dirty="0"/>
            </a:br>
            <a:r>
              <a:rPr lang="es-CL" b="1" dirty="0"/>
              <a:t/>
            </a:r>
            <a:br>
              <a:rPr lang="es-CL" b="1" dirty="0"/>
            </a:br>
            <a:r>
              <a:rPr lang="es-CL" b="1" dirty="0"/>
              <a:t/>
            </a:r>
            <a:br>
              <a:rPr lang="es-CL" b="1" dirty="0"/>
            </a:br>
            <a:r>
              <a:rPr lang="es-CL" b="1" dirty="0">
                <a:solidFill>
                  <a:schemeClr val="dk1"/>
                </a:solidFill>
              </a:rPr>
              <a:t/>
            </a:r>
            <a:br>
              <a:rPr lang="es-CL" b="1" dirty="0">
                <a:solidFill>
                  <a:schemeClr val="dk1"/>
                </a:solidFill>
              </a:rPr>
            </a:br>
            <a:r>
              <a:rPr lang="es-CL" b="1" dirty="0" smtClean="0">
                <a:solidFill>
                  <a:schemeClr val="dk1"/>
                </a:solidFill>
              </a:rPr>
              <a:t> </a:t>
            </a:r>
            <a:br>
              <a:rPr lang="es-CL" b="1" dirty="0" smtClean="0">
                <a:solidFill>
                  <a:schemeClr val="dk1"/>
                </a:solidFill>
              </a:rPr>
            </a:br>
            <a:endParaRPr dirty="0">
              <a:solidFill>
                <a:schemeClr val="dk1"/>
              </a:solidFill>
            </a:endParaRPr>
          </a:p>
        </p:txBody>
      </p:sp>
      <p:graphicFrame>
        <p:nvGraphicFramePr>
          <p:cNvPr id="169" name="Google Shape;169;p6"/>
          <p:cNvGraphicFramePr/>
          <p:nvPr>
            <p:extLst>
              <p:ext uri="{D42A27DB-BD31-4B8C-83A1-F6EECF244321}">
                <p14:modId xmlns:p14="http://schemas.microsoft.com/office/powerpoint/2010/main" val="452336658"/>
              </p:ext>
            </p:extLst>
          </p:nvPr>
        </p:nvGraphicFramePr>
        <p:xfrm>
          <a:off x="1503189" y="1772816"/>
          <a:ext cx="6360375" cy="4661340"/>
        </p:xfrm>
        <a:graphic>
          <a:graphicData uri="http://schemas.openxmlformats.org/drawingml/2006/table">
            <a:tbl>
              <a:tblPr firstRow="1" bandRow="1">
                <a:noFill/>
              </a:tblPr>
              <a:tblGrid>
                <a:gridCol w="5328600"/>
                <a:gridCol w="1031775"/>
              </a:tblGrid>
              <a:tr h="402125">
                <a:tc gridSpan="2">
                  <a:txBody>
                    <a:bodyPr/>
                    <a:lstStyle/>
                    <a:p>
                      <a:pPr marL="0" marR="0" lvl="0" indent="0" algn="ctr" rtl="0">
                        <a:spcBef>
                          <a:spcPts val="0"/>
                        </a:spcBef>
                        <a:spcAft>
                          <a:spcPts val="0"/>
                        </a:spcAft>
                        <a:buNone/>
                      </a:pPr>
                      <a:r>
                        <a:rPr lang="es-CL" sz="1800" u="none" strike="noStrike" cap="none" dirty="0">
                          <a:solidFill>
                            <a:schemeClr val="lt1"/>
                          </a:solidFill>
                        </a:rPr>
                        <a:t>Asignaturas </a:t>
                      </a:r>
                      <a:r>
                        <a:rPr lang="es-CL" sz="1800" u="none" strike="noStrike" cap="none" dirty="0" smtClean="0">
                          <a:solidFill>
                            <a:schemeClr val="lt1"/>
                          </a:solidFill>
                        </a:rPr>
                        <a:t>3°De </a:t>
                      </a:r>
                      <a:r>
                        <a:rPr lang="es-CL" sz="1800" u="none" strike="noStrike" cap="none" dirty="0">
                          <a:solidFill>
                            <a:schemeClr val="lt1"/>
                          </a:solidFill>
                        </a:rPr>
                        <a:t>Especialización  3° Medio </a:t>
                      </a:r>
                      <a:r>
                        <a:rPr lang="es-CL" sz="1800" u="none" strike="noStrike" cap="none" dirty="0" smtClean="0">
                          <a:solidFill>
                            <a:schemeClr val="lt1"/>
                          </a:solidFill>
                        </a:rPr>
                        <a:t>20</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es-CL"/>
                    </a:p>
                  </a:txBody>
                  <a:tcPr/>
                </a:tc>
              </a:tr>
              <a:tr h="402125">
                <a:tc>
                  <a:txBody>
                    <a:bodyPr/>
                    <a:lstStyle/>
                    <a:p>
                      <a:pPr marL="0" marR="0" lvl="0" indent="0" algn="l" rtl="0">
                        <a:spcBef>
                          <a:spcPts val="0"/>
                        </a:spcBef>
                        <a:spcAft>
                          <a:spcPts val="0"/>
                        </a:spcAft>
                        <a:buNone/>
                      </a:pPr>
                      <a:r>
                        <a:rPr lang="es-CL" sz="1800" u="none" strike="noStrike" cap="none"/>
                        <a:t>Biología Celular</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5.8</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Diseño y Arquitectura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lvl="0" indent="0" algn="l" rtl="0">
                        <a:spcBef>
                          <a:spcPts val="0"/>
                        </a:spcBef>
                        <a:spcAft>
                          <a:spcPts val="0"/>
                        </a:spcAft>
                        <a:buClr>
                          <a:schemeClr val="dk1"/>
                        </a:buClr>
                        <a:buFont typeface="Arial"/>
                        <a:buNone/>
                      </a:pPr>
                      <a:r>
                        <a:rPr lang="es-CL" sz="1800"/>
                        <a:t>Interpretación y Creación Teatral</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6.3</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lvl="0" indent="0" algn="l" rtl="0">
                        <a:spcBef>
                          <a:spcPts val="0"/>
                        </a:spcBef>
                        <a:spcAft>
                          <a:spcPts val="0"/>
                        </a:spcAft>
                        <a:buClr>
                          <a:schemeClr val="dk1"/>
                        </a:buClr>
                        <a:buSzPts val="1800"/>
                        <a:buFont typeface="Candara"/>
                        <a:buNone/>
                      </a:pPr>
                      <a:r>
                        <a:rPr lang="es-CL" sz="1800"/>
                        <a:t>Participación y Argumentación en Democracia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6.3</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Química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lnSpc>
                          <a:spcPct val="100000"/>
                        </a:lnSpc>
                        <a:spcBef>
                          <a:spcPts val="0"/>
                        </a:spcBef>
                        <a:spcAft>
                          <a:spcPts val="0"/>
                        </a:spcAft>
                        <a:buClr>
                          <a:schemeClr val="dk1"/>
                        </a:buClr>
                        <a:buSzPts val="1800"/>
                        <a:buFont typeface="Candara"/>
                        <a:buNone/>
                      </a:pPr>
                      <a:r>
                        <a:rPr lang="es-CL" sz="1800"/>
                        <a:t>Probabilidades y Estadística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4.8</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lnSpc>
                          <a:spcPct val="100000"/>
                        </a:lnSpc>
                        <a:spcBef>
                          <a:spcPts val="0"/>
                        </a:spcBef>
                        <a:spcAft>
                          <a:spcPts val="0"/>
                        </a:spcAft>
                        <a:buClr>
                          <a:schemeClr val="dk1"/>
                        </a:buClr>
                        <a:buSzPts val="1800"/>
                        <a:buFont typeface="Candara"/>
                        <a:buNone/>
                      </a:pPr>
                      <a:r>
                        <a:rPr lang="es-CL" sz="1800"/>
                        <a:t>Taller Literatura</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Pensamiento Computacional</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6.1</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Promoción de Estilos de Vida Saludable</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ctr" rtl="0">
                        <a:spcBef>
                          <a:spcPts val="0"/>
                        </a:spcBef>
                        <a:spcAft>
                          <a:spcPts val="0"/>
                        </a:spcAft>
                        <a:buNone/>
                      </a:pPr>
                      <a:r>
                        <a:rPr lang="es-CL" sz="1800" b="1"/>
                        <a:t>Promedio</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1">
                          <a:solidFill>
                            <a:srgbClr val="980000"/>
                          </a:solidFill>
                        </a:rPr>
                        <a:t>6.2</a:t>
                      </a:r>
                      <a:endParaRPr sz="2000" b="1">
                        <a:solidFill>
                          <a:srgbClr val="98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42250874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1bd0554cd5e_0_0"/>
          <p:cNvSpPr txBox="1">
            <a:spLocks noGrp="1"/>
          </p:cNvSpPr>
          <p:nvPr>
            <p:ph type="title"/>
          </p:nvPr>
        </p:nvSpPr>
        <p:spPr>
          <a:xfrm>
            <a:off x="827584" y="404664"/>
            <a:ext cx="7711500" cy="864000"/>
          </a:xfrm>
          <a:prstGeom prst="rect">
            <a:avLst/>
          </a:prstGeom>
          <a:solidFill>
            <a:schemeClr val="accent2"/>
          </a:solid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FFFFFF"/>
              </a:buClr>
              <a:buSzPct val="100000"/>
              <a:buFont typeface="Candara"/>
              <a:buNone/>
            </a:pPr>
            <a:r>
              <a:rPr lang="es-CL" b="1" dirty="0"/>
              <a:t/>
            </a:r>
            <a:br>
              <a:rPr lang="es-CL" b="1" dirty="0"/>
            </a:br>
            <a:r>
              <a:rPr lang="es-CL" b="1" dirty="0"/>
              <a:t/>
            </a:r>
            <a:br>
              <a:rPr lang="es-CL" b="1" dirty="0"/>
            </a:br>
            <a:r>
              <a:rPr lang="es-CL" b="1" dirty="0"/>
              <a:t/>
            </a:r>
            <a:br>
              <a:rPr lang="es-CL" b="1" dirty="0"/>
            </a:br>
            <a:r>
              <a:rPr lang="es-CL" b="1" dirty="0"/>
              <a:t/>
            </a:r>
            <a:br>
              <a:rPr lang="es-CL" b="1" dirty="0"/>
            </a:br>
            <a:r>
              <a:rPr lang="es-CL" b="1" dirty="0"/>
              <a:t>                                                                    </a:t>
            </a:r>
            <a:br>
              <a:rPr lang="es-CL" b="1" dirty="0"/>
            </a:br>
            <a:r>
              <a:rPr lang="es-CL" b="1" dirty="0"/>
              <a:t/>
            </a:r>
            <a:br>
              <a:rPr lang="es-CL" b="1" dirty="0"/>
            </a:br>
            <a:r>
              <a:rPr lang="es-CL" sz="2200" b="1" dirty="0">
                <a:solidFill>
                  <a:schemeClr val="lt1"/>
                </a:solidFill>
                <a:latin typeface="Verdana"/>
                <a:ea typeface="Verdana"/>
                <a:cs typeface="Verdana"/>
                <a:sym typeface="Verdana"/>
              </a:rPr>
              <a:t>PROMEDIOS ENSEÑANZA MEDIA</a:t>
            </a:r>
            <a:br>
              <a:rPr lang="es-CL" sz="2200" b="1" dirty="0">
                <a:solidFill>
                  <a:schemeClr val="lt1"/>
                </a:solidFill>
                <a:latin typeface="Verdana"/>
                <a:ea typeface="Verdana"/>
                <a:cs typeface="Verdana"/>
                <a:sym typeface="Verdana"/>
              </a:rPr>
            </a:br>
            <a:r>
              <a:rPr lang="es-CL" sz="2200" b="1" dirty="0">
                <a:solidFill>
                  <a:schemeClr val="lt1"/>
                </a:solidFill>
                <a:latin typeface="Verdana"/>
                <a:ea typeface="Verdana"/>
                <a:cs typeface="Verdana"/>
                <a:sym typeface="Verdana"/>
              </a:rPr>
              <a:t>ASIGNATURAS DE </a:t>
            </a:r>
            <a:r>
              <a:rPr lang="es-CL" sz="2200" b="1" dirty="0" smtClean="0">
                <a:solidFill>
                  <a:schemeClr val="lt1"/>
                </a:solidFill>
                <a:latin typeface="Verdana"/>
                <a:ea typeface="Verdana"/>
                <a:cs typeface="Verdana"/>
                <a:sym typeface="Verdana"/>
              </a:rPr>
              <a:t>PROFUNDIZACIÓN</a:t>
            </a:r>
            <a:br>
              <a:rPr lang="es-CL" sz="2200" b="1" dirty="0" smtClean="0">
                <a:solidFill>
                  <a:schemeClr val="lt1"/>
                </a:solidFill>
                <a:latin typeface="Verdana"/>
                <a:ea typeface="Verdana"/>
                <a:cs typeface="Verdana"/>
                <a:sym typeface="Verdana"/>
              </a:rPr>
            </a:br>
            <a:r>
              <a:rPr lang="es-CL" sz="2200" b="1" dirty="0" smtClean="0">
                <a:solidFill>
                  <a:schemeClr val="lt1"/>
                </a:solidFill>
                <a:latin typeface="Verdana"/>
                <a:ea typeface="Verdana"/>
                <a:cs typeface="Verdana"/>
                <a:sym typeface="Verdana"/>
              </a:rPr>
              <a:t>4° medio</a:t>
            </a:r>
            <a:r>
              <a:rPr lang="es-CL" b="1" dirty="0"/>
              <a:t/>
            </a:r>
            <a:br>
              <a:rPr lang="es-CL" b="1" dirty="0"/>
            </a:br>
            <a:r>
              <a:rPr lang="es-CL" b="1" dirty="0"/>
              <a:t/>
            </a:r>
            <a:br>
              <a:rPr lang="es-CL" b="1" dirty="0"/>
            </a:br>
            <a:r>
              <a:rPr lang="es-CL" b="1" dirty="0"/>
              <a:t/>
            </a:r>
            <a:br>
              <a:rPr lang="es-CL" b="1" dirty="0"/>
            </a:br>
            <a:r>
              <a:rPr lang="es-CL" b="1" dirty="0"/>
              <a:t/>
            </a:r>
            <a:br>
              <a:rPr lang="es-CL" b="1" dirty="0"/>
            </a:br>
            <a:r>
              <a:rPr lang="es-CL" b="1" dirty="0"/>
              <a:t/>
            </a:r>
            <a:br>
              <a:rPr lang="es-CL" b="1" dirty="0"/>
            </a:br>
            <a:r>
              <a:rPr lang="es-CL" b="1" dirty="0">
                <a:solidFill>
                  <a:schemeClr val="dk1"/>
                </a:solidFill>
              </a:rPr>
              <a:t/>
            </a:r>
            <a:br>
              <a:rPr lang="es-CL" b="1" dirty="0">
                <a:solidFill>
                  <a:schemeClr val="dk1"/>
                </a:solidFill>
              </a:rPr>
            </a:br>
            <a:endParaRPr dirty="0">
              <a:solidFill>
                <a:schemeClr val="dk1"/>
              </a:solidFill>
            </a:endParaRPr>
          </a:p>
        </p:txBody>
      </p:sp>
      <p:graphicFrame>
        <p:nvGraphicFramePr>
          <p:cNvPr id="175" name="Google Shape;175;g1bd0554cd5e_0_0"/>
          <p:cNvGraphicFramePr/>
          <p:nvPr>
            <p:extLst>
              <p:ext uri="{D42A27DB-BD31-4B8C-83A1-F6EECF244321}">
                <p14:modId xmlns:p14="http://schemas.microsoft.com/office/powerpoint/2010/main" val="1510882652"/>
              </p:ext>
            </p:extLst>
          </p:nvPr>
        </p:nvGraphicFramePr>
        <p:xfrm>
          <a:off x="1503189" y="1772816"/>
          <a:ext cx="6360375" cy="4423375"/>
        </p:xfrm>
        <a:graphic>
          <a:graphicData uri="http://schemas.openxmlformats.org/drawingml/2006/table">
            <a:tbl>
              <a:tblPr firstRow="1" bandRow="1">
                <a:noFill/>
              </a:tblPr>
              <a:tblGrid>
                <a:gridCol w="5328600"/>
                <a:gridCol w="1031775"/>
              </a:tblGrid>
              <a:tr h="402125">
                <a:tc gridSpan="2">
                  <a:txBody>
                    <a:bodyPr/>
                    <a:lstStyle/>
                    <a:p>
                      <a:pPr marL="0" marR="0" lvl="0" indent="0" algn="ctr" rtl="0">
                        <a:spcBef>
                          <a:spcPts val="0"/>
                        </a:spcBef>
                        <a:spcAft>
                          <a:spcPts val="0"/>
                        </a:spcAft>
                        <a:buNone/>
                      </a:pPr>
                      <a:r>
                        <a:rPr lang="es-CL" sz="1800" u="none" strike="noStrike" cap="none" dirty="0">
                          <a:solidFill>
                            <a:schemeClr val="lt1"/>
                          </a:solidFill>
                        </a:rPr>
                        <a:t>Asignaturas De Especialización  </a:t>
                      </a:r>
                      <a:r>
                        <a:rPr lang="es-CL" sz="1800" u="none" strike="noStrike" cap="none" dirty="0" smtClean="0">
                          <a:solidFill>
                            <a:schemeClr val="lt1"/>
                          </a:solidFill>
                        </a:rPr>
                        <a:t> </a:t>
                      </a:r>
                      <a:r>
                        <a:rPr lang="es-CL" sz="1800" u="none" strike="noStrike" cap="none" dirty="0">
                          <a:solidFill>
                            <a:schemeClr val="lt1"/>
                          </a:solidFill>
                        </a:rPr>
                        <a:t>Medio </a:t>
                      </a:r>
                      <a:r>
                        <a:rPr lang="es-CL" sz="1800" u="none" strike="noStrike" cap="none" dirty="0" smtClean="0">
                          <a:solidFill>
                            <a:schemeClr val="lt1"/>
                          </a:solidFill>
                        </a:rPr>
                        <a:t>202</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es-CL"/>
                    </a:p>
                  </a:txBody>
                  <a:tcPr/>
                </a:tc>
              </a:tr>
              <a:tr h="402125">
                <a:tc>
                  <a:txBody>
                    <a:bodyPr/>
                    <a:lstStyle/>
                    <a:p>
                      <a:pPr marL="0" marR="0" lvl="0" indent="0" algn="l" rtl="0">
                        <a:spcBef>
                          <a:spcPts val="0"/>
                        </a:spcBef>
                        <a:spcAft>
                          <a:spcPts val="0"/>
                        </a:spcAft>
                        <a:buNone/>
                      </a:pPr>
                      <a:r>
                        <a:rPr lang="es-CL" sz="1800"/>
                        <a:t>Comprensión Histórica del Presente</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 Límites y Derivadas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6.5</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lvl="0" indent="0" algn="l" rtl="0">
                        <a:spcBef>
                          <a:spcPts val="0"/>
                        </a:spcBef>
                        <a:spcAft>
                          <a:spcPts val="0"/>
                        </a:spcAft>
                        <a:buNone/>
                      </a:pPr>
                      <a:r>
                        <a:rPr lang="es-CL" sz="1800"/>
                        <a:t>Artes Visuales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6.8</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lvl="0" indent="0" algn="l" rtl="0">
                        <a:spcBef>
                          <a:spcPts val="0"/>
                        </a:spcBef>
                        <a:spcAft>
                          <a:spcPts val="0"/>
                        </a:spcAft>
                        <a:buSzPts val="1800"/>
                        <a:buNone/>
                      </a:pPr>
                      <a:r>
                        <a:rPr lang="es-CL" sz="1800"/>
                        <a:t>Taller Literatura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6.8</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Química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5.7</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lnSpc>
                          <a:spcPct val="100000"/>
                        </a:lnSpc>
                        <a:spcBef>
                          <a:spcPts val="0"/>
                        </a:spcBef>
                        <a:spcAft>
                          <a:spcPts val="0"/>
                        </a:spcAft>
                        <a:buClr>
                          <a:schemeClr val="dk1"/>
                        </a:buClr>
                        <a:buSzPts val="1800"/>
                        <a:buFont typeface="Candara"/>
                        <a:buNone/>
                      </a:pPr>
                      <a:r>
                        <a:rPr lang="es-CL" sz="1800"/>
                        <a:t> Geometría 3D</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6.2</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lnSpc>
                          <a:spcPct val="100000"/>
                        </a:lnSpc>
                        <a:spcBef>
                          <a:spcPts val="0"/>
                        </a:spcBef>
                        <a:spcAft>
                          <a:spcPts val="0"/>
                        </a:spcAft>
                        <a:buClr>
                          <a:schemeClr val="dk1"/>
                        </a:buClr>
                        <a:buSzPts val="1800"/>
                        <a:buFont typeface="Candara"/>
                        <a:buNone/>
                      </a:pPr>
                      <a:r>
                        <a:rPr lang="es-CL" sz="1800"/>
                        <a:t>Cs de la Salud</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Física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6.8</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Desafíos Medio Ambientales</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6.3</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ctr" rtl="0">
                        <a:spcBef>
                          <a:spcPts val="0"/>
                        </a:spcBef>
                        <a:spcAft>
                          <a:spcPts val="0"/>
                        </a:spcAft>
                        <a:buNone/>
                      </a:pPr>
                      <a:r>
                        <a:rPr lang="es-CL" sz="1800" b="1"/>
                        <a:t>Promedio</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solidFill>
                            <a:srgbClr val="A61C00"/>
                          </a:solidFill>
                        </a:rPr>
                        <a:t>6.4</a:t>
                      </a:r>
                      <a:endParaRPr sz="1800" b="1">
                        <a:solidFill>
                          <a:srgbClr val="A61C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3963719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graphicFrame>
        <p:nvGraphicFramePr>
          <p:cNvPr id="181" name="Google Shape;181;p8"/>
          <p:cNvGraphicFramePr/>
          <p:nvPr/>
        </p:nvGraphicFramePr>
        <p:xfrm>
          <a:off x="1177887" y="1221085"/>
          <a:ext cx="3347125" cy="4739200"/>
        </p:xfrm>
        <a:graphic>
          <a:graphicData uri="http://schemas.openxmlformats.org/drawingml/2006/table">
            <a:tbl>
              <a:tblPr firstRow="1" bandRow="1">
                <a:noFill/>
              </a:tblPr>
              <a:tblGrid>
                <a:gridCol w="939450"/>
                <a:gridCol w="1214875"/>
                <a:gridCol w="1192800"/>
              </a:tblGrid>
              <a:tr h="705200">
                <a:tc rowSpan="2">
                  <a:txBody>
                    <a:bodyPr/>
                    <a:lstStyle/>
                    <a:p>
                      <a:pPr marL="0" marR="0" lvl="0" indent="0" algn="l" rtl="0">
                        <a:spcBef>
                          <a:spcPts val="0"/>
                        </a:spcBef>
                        <a:spcAft>
                          <a:spcPts val="0"/>
                        </a:spcAft>
                        <a:buNone/>
                      </a:pPr>
                      <a:r>
                        <a:rPr lang="es-CL" sz="1800" dirty="0">
                          <a:latin typeface="Candara"/>
                          <a:ea typeface="Candara"/>
                          <a:cs typeface="Candara"/>
                          <a:sym typeface="Candara"/>
                        </a:rPr>
                        <a:t>Nivel</a:t>
                      </a:r>
                      <a:endParaRPr sz="18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a:latin typeface="Candara"/>
                          <a:ea typeface="Candara"/>
                          <a:cs typeface="Candara"/>
                          <a:sym typeface="Candara"/>
                        </a:rPr>
                        <a:t>Matrícula</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a:latin typeface="Candara"/>
                          <a:ea typeface="Candara"/>
                          <a:cs typeface="Candara"/>
                          <a:sym typeface="Candara"/>
                        </a:rPr>
                        <a:t>Promedio</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521700">
                <a:tc vMerge="1">
                  <a:txBody>
                    <a:bodyPr/>
                    <a:lstStyle/>
                    <a:p>
                      <a:endParaRPr lang="es-CL"/>
                    </a:p>
                  </a:txBody>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1º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74</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6.5</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2º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72</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6.3</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3º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6.2</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4º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77</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6.2</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5º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80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6.3</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6º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6.2</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640100">
                <a:tc>
                  <a:txBody>
                    <a:bodyPr/>
                    <a:lstStyle/>
                    <a:p>
                      <a:pPr marL="0" marR="0" lvl="0" indent="0" algn="ctr" rtl="0">
                        <a:spcBef>
                          <a:spcPts val="0"/>
                        </a:spcBef>
                        <a:spcAft>
                          <a:spcPts val="0"/>
                        </a:spcAft>
                        <a:buNone/>
                      </a:pPr>
                      <a:r>
                        <a:rPr lang="es-CL" sz="1800" b="1" dirty="0">
                          <a:solidFill>
                            <a:srgbClr val="C00000"/>
                          </a:solidFill>
                          <a:latin typeface="Candara"/>
                          <a:ea typeface="Candara"/>
                          <a:cs typeface="Candara"/>
                          <a:sym typeface="Candara"/>
                        </a:rPr>
                        <a:t>TOTAL</a:t>
                      </a:r>
                      <a:endParaRPr sz="18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s-CL" sz="1800"/>
                        <a:t>385</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solidFill>
                            <a:schemeClr val="accent2"/>
                          </a:solidFill>
                        </a:rPr>
                        <a:t>6.2</a:t>
                      </a:r>
                      <a:endParaRPr sz="1800" b="1">
                        <a:solidFill>
                          <a:schemeClr val="accent2"/>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r>
            </a:tbl>
          </a:graphicData>
        </a:graphic>
      </p:graphicFrame>
      <p:sp>
        <p:nvSpPr>
          <p:cNvPr id="182" name="Google Shape;182;p8"/>
          <p:cNvSpPr txBox="1">
            <a:spLocks noGrp="1"/>
          </p:cNvSpPr>
          <p:nvPr>
            <p:ph type="title"/>
          </p:nvPr>
        </p:nvSpPr>
        <p:spPr>
          <a:xfrm>
            <a:off x="755576" y="116632"/>
            <a:ext cx="6984776" cy="792088"/>
          </a:xfrm>
          <a:prstGeom prst="rect">
            <a:avLst/>
          </a:prstGeom>
          <a:solidFill>
            <a:schemeClr val="bg2">
              <a:lumMod val="75000"/>
            </a:schemeClr>
          </a:solid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600"/>
              <a:buFont typeface="Verdana"/>
              <a:buNone/>
            </a:pPr>
            <a:r>
              <a:rPr lang="es-CL" sz="3600" dirty="0">
                <a:solidFill>
                  <a:schemeClr val="bg1"/>
                </a:solidFill>
                <a:latin typeface="Verdana"/>
                <a:ea typeface="Verdana"/>
                <a:cs typeface="Verdana"/>
                <a:sym typeface="Verdana"/>
              </a:rPr>
              <a:t>RENDIMIENTO POR NIVEL </a:t>
            </a:r>
            <a:endParaRPr sz="3600" dirty="0">
              <a:solidFill>
                <a:schemeClr val="bg1"/>
              </a:solidFill>
            </a:endParaRPr>
          </a:p>
        </p:txBody>
      </p:sp>
      <p:graphicFrame>
        <p:nvGraphicFramePr>
          <p:cNvPr id="183" name="Google Shape;183;p8"/>
          <p:cNvGraphicFramePr/>
          <p:nvPr/>
        </p:nvGraphicFramePr>
        <p:xfrm>
          <a:off x="4838683" y="1221085"/>
          <a:ext cx="3476950" cy="4739225"/>
        </p:xfrm>
        <a:graphic>
          <a:graphicData uri="http://schemas.openxmlformats.org/drawingml/2006/table">
            <a:tbl>
              <a:tblPr firstRow="1" bandRow="1">
                <a:noFill/>
              </a:tblPr>
              <a:tblGrid>
                <a:gridCol w="1031600"/>
                <a:gridCol w="1131225"/>
                <a:gridCol w="1314125"/>
              </a:tblGrid>
              <a:tr h="590775">
                <a:tc rowSpan="2">
                  <a:txBody>
                    <a:bodyPr/>
                    <a:lstStyle/>
                    <a:p>
                      <a:pPr marL="0" marR="0" lvl="0" indent="0" algn="l" rtl="0">
                        <a:spcBef>
                          <a:spcPts val="0"/>
                        </a:spcBef>
                        <a:spcAft>
                          <a:spcPts val="0"/>
                        </a:spcAft>
                        <a:buNone/>
                      </a:pPr>
                      <a:r>
                        <a:rPr lang="es-CL" sz="1800" b="1">
                          <a:latin typeface="Candara"/>
                          <a:ea typeface="Candara"/>
                          <a:cs typeface="Candara"/>
                          <a:sym typeface="Candara"/>
                        </a:rPr>
                        <a:t>Nivel</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b="1">
                          <a:latin typeface="Candara"/>
                          <a:ea typeface="Candara"/>
                          <a:cs typeface="Candara"/>
                          <a:sym typeface="Candara"/>
                        </a:rPr>
                        <a:t>Matrícula</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latin typeface="Candara"/>
                          <a:ea typeface="Candara"/>
                          <a:cs typeface="Candara"/>
                          <a:sym typeface="Candara"/>
                        </a:rPr>
                        <a:t>Promedio</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555625">
                <a:tc vMerge="1">
                  <a:txBody>
                    <a:bodyPr/>
                    <a:lstStyle/>
                    <a:p>
                      <a:endParaRPr lang="es-CL"/>
                    </a:p>
                  </a:txBody>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r>
              <a:tr h="529725">
                <a:tc>
                  <a:txBody>
                    <a:bodyPr/>
                    <a:lstStyle/>
                    <a:p>
                      <a:pPr marL="0" marR="0" lvl="0" indent="0" algn="ctr" rtl="0">
                        <a:spcBef>
                          <a:spcPts val="0"/>
                        </a:spcBef>
                        <a:spcAft>
                          <a:spcPts val="0"/>
                        </a:spcAft>
                        <a:buNone/>
                      </a:pPr>
                      <a:r>
                        <a:rPr lang="es-CL" sz="1800" b="1">
                          <a:latin typeface="Candara"/>
                          <a:ea typeface="Candara"/>
                          <a:cs typeface="Candara"/>
                          <a:sym typeface="Candara"/>
                        </a:rPr>
                        <a:t>7º B</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81</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6.2</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8º B</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75</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6.1</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1º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158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5.9</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2º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159</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6.1</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3º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153</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6.2</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617700">
                <a:tc>
                  <a:txBody>
                    <a:bodyPr/>
                    <a:lstStyle/>
                    <a:p>
                      <a:pPr marL="0" marR="0" lvl="0" indent="0" algn="ctr" rtl="0">
                        <a:spcBef>
                          <a:spcPts val="0"/>
                        </a:spcBef>
                        <a:spcAft>
                          <a:spcPts val="0"/>
                        </a:spcAft>
                        <a:buNone/>
                      </a:pPr>
                      <a:r>
                        <a:rPr lang="es-CL" sz="1800" b="1">
                          <a:latin typeface="Candara"/>
                          <a:ea typeface="Candara"/>
                          <a:cs typeface="Candara"/>
                          <a:sym typeface="Candara"/>
                        </a:rPr>
                        <a:t>4º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160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6.5</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617700">
                <a:tc>
                  <a:txBody>
                    <a:bodyPr/>
                    <a:lstStyle/>
                    <a:p>
                      <a:pPr marL="0" marR="0" lvl="0" indent="0" algn="ctr" rtl="0">
                        <a:spcBef>
                          <a:spcPts val="0"/>
                        </a:spcBef>
                        <a:spcAft>
                          <a:spcPts val="0"/>
                        </a:spcAft>
                        <a:buNone/>
                      </a:pPr>
                      <a:r>
                        <a:rPr lang="es-CL" sz="1800" b="1">
                          <a:solidFill>
                            <a:srgbClr val="C00000"/>
                          </a:solidFill>
                          <a:latin typeface="Candara"/>
                          <a:ea typeface="Candara"/>
                          <a:cs typeface="Candara"/>
                          <a:sym typeface="Candara"/>
                        </a:rPr>
                        <a:t>TOTAL</a:t>
                      </a:r>
                      <a:endParaRPr sz="1800" b="1">
                        <a:solidFill>
                          <a:srgbClr val="C00000"/>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solidFill>
                            <a:schemeClr val="accent3"/>
                          </a:solidFill>
                        </a:rPr>
                        <a:t>705</a:t>
                      </a:r>
                      <a:endParaRPr sz="1800" b="1">
                        <a:solidFill>
                          <a:schemeClr val="accent3"/>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solidFill>
                            <a:schemeClr val="accent2"/>
                          </a:solidFill>
                        </a:rPr>
                        <a:t>6.2</a:t>
                      </a:r>
                      <a:endParaRPr sz="1800" b="1">
                        <a:solidFill>
                          <a:schemeClr val="accent2"/>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504814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graphicFrame>
        <p:nvGraphicFramePr>
          <p:cNvPr id="189" name="Google Shape;189;g1c5f7aa79f4_0_0"/>
          <p:cNvGraphicFramePr/>
          <p:nvPr/>
        </p:nvGraphicFramePr>
        <p:xfrm>
          <a:off x="1177887" y="1221085"/>
          <a:ext cx="3347125" cy="4739200"/>
        </p:xfrm>
        <a:graphic>
          <a:graphicData uri="http://schemas.openxmlformats.org/drawingml/2006/table">
            <a:tbl>
              <a:tblPr firstRow="1" bandRow="1">
                <a:noFill/>
              </a:tblPr>
              <a:tblGrid>
                <a:gridCol w="939450"/>
                <a:gridCol w="1214875"/>
                <a:gridCol w="1192800"/>
              </a:tblGrid>
              <a:tr h="705200">
                <a:tc rowSpan="2">
                  <a:txBody>
                    <a:bodyPr/>
                    <a:lstStyle/>
                    <a:p>
                      <a:pPr marL="0" marR="0" lvl="0" indent="0" algn="l" rtl="0">
                        <a:spcBef>
                          <a:spcPts val="0"/>
                        </a:spcBef>
                        <a:spcAft>
                          <a:spcPts val="0"/>
                        </a:spcAft>
                        <a:buNone/>
                      </a:pPr>
                      <a:r>
                        <a:rPr lang="es-CL" sz="1800">
                          <a:latin typeface="Candara"/>
                          <a:ea typeface="Candara"/>
                          <a:cs typeface="Candara"/>
                          <a:sym typeface="Candara"/>
                        </a:rPr>
                        <a:t>Nivel</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a:latin typeface="Candara"/>
                          <a:ea typeface="Candara"/>
                          <a:cs typeface="Candara"/>
                          <a:sym typeface="Candara"/>
                        </a:rPr>
                        <a:t>Matrícula</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a:t>Cantidad</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521700">
                <a:tc vMerge="1">
                  <a:txBody>
                    <a:bodyPr/>
                    <a:lstStyle/>
                    <a:p>
                      <a:endParaRPr lang="es-CL"/>
                    </a:p>
                  </a:txBody>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1º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74</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2º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72</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3º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4º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77</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5º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80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6º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640100">
                <a:tc>
                  <a:txBody>
                    <a:bodyPr/>
                    <a:lstStyle/>
                    <a:p>
                      <a:pPr marL="0" marR="0" lvl="0" indent="0" algn="ctr" rtl="0">
                        <a:spcBef>
                          <a:spcPts val="0"/>
                        </a:spcBef>
                        <a:spcAft>
                          <a:spcPts val="0"/>
                        </a:spcAft>
                        <a:buNone/>
                      </a:pPr>
                      <a:r>
                        <a:rPr lang="es-CL" sz="1800" b="1">
                          <a:solidFill>
                            <a:srgbClr val="C00000"/>
                          </a:solidFill>
                          <a:latin typeface="Candara"/>
                          <a:ea typeface="Candara"/>
                          <a:cs typeface="Candara"/>
                          <a:sym typeface="Candara"/>
                        </a:rPr>
                        <a:t>TOTAL</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s-CL" sz="1800" b="1">
                          <a:solidFill>
                            <a:srgbClr val="C00000"/>
                          </a:solidFill>
                        </a:rPr>
                        <a:t>385</a:t>
                      </a:r>
                      <a:endParaRPr sz="1800" b="1">
                        <a:solidFill>
                          <a:srgbClr val="C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solidFill>
                            <a:srgbClr val="C00000"/>
                          </a:solidFill>
                        </a:rPr>
                        <a:t>0</a:t>
                      </a:r>
                      <a:endParaRPr sz="1800" b="1">
                        <a:solidFill>
                          <a:srgbClr val="C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r>
            </a:tbl>
          </a:graphicData>
        </a:graphic>
      </p:graphicFrame>
      <p:sp>
        <p:nvSpPr>
          <p:cNvPr id="190" name="Google Shape;190;g1c5f7aa79f4_0_0"/>
          <p:cNvSpPr txBox="1">
            <a:spLocks noGrp="1"/>
          </p:cNvSpPr>
          <p:nvPr>
            <p:ph type="title"/>
          </p:nvPr>
        </p:nvSpPr>
        <p:spPr>
          <a:xfrm>
            <a:off x="755576" y="116632"/>
            <a:ext cx="6984900" cy="792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600"/>
              <a:buFont typeface="Verdana"/>
              <a:buNone/>
            </a:pPr>
            <a:r>
              <a:rPr lang="es-CL" sz="2400" b="1" dirty="0">
                <a:solidFill>
                  <a:schemeClr val="dk1"/>
                </a:solidFill>
                <a:latin typeface="Verdana"/>
                <a:ea typeface="Verdana"/>
                <a:cs typeface="Verdana"/>
                <a:sym typeface="Verdana"/>
              </a:rPr>
              <a:t>REPROBACIÓN POR NIVEL </a:t>
            </a:r>
            <a:endParaRPr sz="2400" dirty="0">
              <a:solidFill>
                <a:schemeClr val="dk1"/>
              </a:solidFill>
            </a:endParaRPr>
          </a:p>
        </p:txBody>
      </p:sp>
      <p:graphicFrame>
        <p:nvGraphicFramePr>
          <p:cNvPr id="191" name="Google Shape;191;g1c5f7aa79f4_0_0"/>
          <p:cNvGraphicFramePr/>
          <p:nvPr/>
        </p:nvGraphicFramePr>
        <p:xfrm>
          <a:off x="4838683" y="1221085"/>
          <a:ext cx="3476950" cy="4739225"/>
        </p:xfrm>
        <a:graphic>
          <a:graphicData uri="http://schemas.openxmlformats.org/drawingml/2006/table">
            <a:tbl>
              <a:tblPr firstRow="1" bandRow="1">
                <a:noFill/>
              </a:tblPr>
              <a:tblGrid>
                <a:gridCol w="1031600"/>
                <a:gridCol w="1131225"/>
                <a:gridCol w="1314125"/>
              </a:tblGrid>
              <a:tr h="590775">
                <a:tc rowSpan="2">
                  <a:txBody>
                    <a:bodyPr/>
                    <a:lstStyle/>
                    <a:p>
                      <a:pPr marL="0" marR="0" lvl="0" indent="0" algn="l" rtl="0">
                        <a:spcBef>
                          <a:spcPts val="0"/>
                        </a:spcBef>
                        <a:spcAft>
                          <a:spcPts val="0"/>
                        </a:spcAft>
                        <a:buNone/>
                      </a:pPr>
                      <a:r>
                        <a:rPr lang="es-CL" sz="1800" b="1">
                          <a:latin typeface="Candara"/>
                          <a:ea typeface="Candara"/>
                          <a:cs typeface="Candara"/>
                          <a:sym typeface="Candara"/>
                        </a:rPr>
                        <a:t>Nivel</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b="1">
                          <a:latin typeface="Candara"/>
                          <a:ea typeface="Candara"/>
                          <a:cs typeface="Candara"/>
                          <a:sym typeface="Candara"/>
                        </a:rPr>
                        <a:t>Matrícula</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555625">
                <a:tc vMerge="1">
                  <a:txBody>
                    <a:bodyPr/>
                    <a:lstStyle/>
                    <a:p>
                      <a:endParaRPr lang="es-CL"/>
                    </a:p>
                  </a:txBody>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lt1"/>
                      </a:solidFill>
                      <a:prstDash val="solid"/>
                      <a:round/>
                      <a:headEnd type="none" w="sm" len="sm"/>
                      <a:tailEnd type="none" w="sm" len="sm"/>
                    </a:lnB>
                  </a:tcPr>
                </a:tc>
              </a:tr>
              <a:tr h="529725">
                <a:tc>
                  <a:txBody>
                    <a:bodyPr/>
                    <a:lstStyle/>
                    <a:p>
                      <a:pPr marL="0" marR="0" lvl="0" indent="0" algn="ctr" rtl="0">
                        <a:spcBef>
                          <a:spcPts val="0"/>
                        </a:spcBef>
                        <a:spcAft>
                          <a:spcPts val="0"/>
                        </a:spcAft>
                        <a:buNone/>
                      </a:pPr>
                      <a:r>
                        <a:rPr lang="es-CL" sz="1800" b="1">
                          <a:latin typeface="Candara"/>
                          <a:ea typeface="Candara"/>
                          <a:cs typeface="Candara"/>
                          <a:sym typeface="Candara"/>
                        </a:rPr>
                        <a:t>7º B</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81</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8º B</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75</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1º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158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2º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159</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1</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3º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153</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1</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617700">
                <a:tc>
                  <a:txBody>
                    <a:bodyPr/>
                    <a:lstStyle/>
                    <a:p>
                      <a:pPr marL="0" marR="0" lvl="0" indent="0" algn="ctr" rtl="0">
                        <a:spcBef>
                          <a:spcPts val="0"/>
                        </a:spcBef>
                        <a:spcAft>
                          <a:spcPts val="0"/>
                        </a:spcAft>
                        <a:buNone/>
                      </a:pPr>
                      <a:r>
                        <a:rPr lang="es-CL" sz="1800" b="1">
                          <a:latin typeface="Candara"/>
                          <a:ea typeface="Candara"/>
                          <a:cs typeface="Candara"/>
                          <a:sym typeface="Candara"/>
                        </a:rPr>
                        <a:t>4º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160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Clr>
                          <a:schemeClr val="dk1"/>
                        </a:buClr>
                        <a:buSzPts val="1100"/>
                        <a:buFont typeface="Arial"/>
                        <a:buNone/>
                      </a:pPr>
                      <a:r>
                        <a:rPr lang="es-CL" sz="1800"/>
                        <a:t>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617700">
                <a:tc>
                  <a:txBody>
                    <a:bodyPr/>
                    <a:lstStyle/>
                    <a:p>
                      <a:pPr marL="0" marR="0" lvl="0" indent="0" algn="ctr" rtl="0">
                        <a:spcBef>
                          <a:spcPts val="0"/>
                        </a:spcBef>
                        <a:spcAft>
                          <a:spcPts val="0"/>
                        </a:spcAft>
                        <a:buNone/>
                      </a:pPr>
                      <a:r>
                        <a:rPr lang="es-CL" sz="1800" b="1">
                          <a:solidFill>
                            <a:srgbClr val="C00000"/>
                          </a:solidFill>
                          <a:latin typeface="Candara"/>
                          <a:ea typeface="Candara"/>
                          <a:cs typeface="Candara"/>
                          <a:sym typeface="Candara"/>
                        </a:rPr>
                        <a:t>TOTAL</a:t>
                      </a:r>
                      <a:endParaRPr sz="1800" b="1">
                        <a:solidFill>
                          <a:srgbClr val="C00000"/>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solidFill>
                            <a:srgbClr val="C00000"/>
                          </a:solidFill>
                        </a:rPr>
                        <a:t>705</a:t>
                      </a:r>
                      <a:endParaRPr sz="1800" b="1">
                        <a:solidFill>
                          <a:srgbClr val="C00000"/>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s-CL" sz="1800" b="1">
                          <a:solidFill>
                            <a:srgbClr val="C00000"/>
                          </a:solidFill>
                        </a:rPr>
                        <a:t>10</a:t>
                      </a:r>
                      <a:endParaRPr sz="1800" b="1">
                        <a:solidFill>
                          <a:srgbClr val="C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96342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548680"/>
            <a:ext cx="6777317" cy="5688632"/>
          </a:xfrm>
        </p:spPr>
        <p:txBody>
          <a:bodyPr>
            <a:noAutofit/>
          </a:bodyPr>
          <a:lstStyle/>
          <a:p>
            <a:r>
              <a:rPr lang="es-CL" sz="1800" b="1" dirty="0">
                <a:latin typeface="Calibri" panose="020F0502020204030204" pitchFamily="34" charset="0"/>
                <a:ea typeface="Calibri" panose="020F0502020204030204" pitchFamily="34" charset="0"/>
                <a:cs typeface="Calibri" panose="020F0502020204030204" pitchFamily="34" charset="0"/>
              </a:rPr>
              <a:t>INDICE</a:t>
            </a:r>
            <a:endParaRPr lang="es-CL" sz="1800" dirty="0">
              <a:latin typeface="Calibri" panose="020F0502020204030204" pitchFamily="34" charset="0"/>
              <a:ea typeface="Calibri" panose="020F0502020204030204" pitchFamily="34" charset="0"/>
              <a:cs typeface="Calibri" panose="020F0502020204030204" pitchFamily="34" charset="0"/>
            </a:endParaRPr>
          </a:p>
          <a:p>
            <a:endParaRPr lang="es-CL" sz="1800" dirty="0">
              <a:latin typeface="Calibri" panose="020F0502020204030204" pitchFamily="34" charset="0"/>
              <a:ea typeface="Calibri" panose="020F0502020204030204" pitchFamily="34" charset="0"/>
              <a:cs typeface="Calibri" panose="020F0502020204030204" pitchFamily="34" charset="0"/>
            </a:endParaRPr>
          </a:p>
          <a:p>
            <a:pPr marL="68580" indent="0">
              <a:buNone/>
            </a:pPr>
            <a:r>
              <a:rPr lang="es-CL" sz="1800" dirty="0">
                <a:latin typeface="Calibri" panose="020F0502020204030204" pitchFamily="34" charset="0"/>
                <a:ea typeface="Calibri" panose="020F0502020204030204" pitchFamily="34" charset="0"/>
                <a:cs typeface="Calibri" panose="020F0502020204030204" pitchFamily="34" charset="0"/>
              </a:rPr>
              <a:t> </a:t>
            </a:r>
            <a:r>
              <a:rPr lang="es-CL" sz="1800" dirty="0" smtClean="0">
                <a:latin typeface="Calibri" panose="020F0502020204030204" pitchFamily="34" charset="0"/>
                <a:ea typeface="Calibri" panose="020F0502020204030204" pitchFamily="34" charset="0"/>
                <a:cs typeface="Calibri" panose="020F0502020204030204" pitchFamily="34" charset="0"/>
              </a:rPr>
              <a:t>1</a:t>
            </a:r>
            <a:r>
              <a:rPr lang="es-CL" sz="1800" dirty="0">
                <a:latin typeface="Calibri" panose="020F0502020204030204" pitchFamily="34" charset="0"/>
                <a:ea typeface="Calibri" panose="020F0502020204030204" pitchFamily="34" charset="0"/>
                <a:cs typeface="Calibri" panose="020F0502020204030204" pitchFamily="34" charset="0"/>
              </a:rPr>
              <a:t>. Introducción</a:t>
            </a:r>
          </a:p>
          <a:p>
            <a:pPr marL="68580" indent="0">
              <a:buNone/>
            </a:pPr>
            <a:r>
              <a:rPr lang="es-ES" sz="1800" dirty="0" smtClean="0">
                <a:latin typeface="Calibri" panose="020F0502020204030204" pitchFamily="34" charset="0"/>
                <a:ea typeface="Calibri" panose="020F0502020204030204" pitchFamily="34" charset="0"/>
                <a:cs typeface="Calibri" panose="020F0502020204030204" pitchFamily="34" charset="0"/>
              </a:rPr>
              <a:t>2. Red de Colegios del Sagrado Corazón</a:t>
            </a:r>
            <a:endParaRPr lang="es-CL" sz="1800" dirty="0" smtClean="0">
              <a:latin typeface="Calibri" panose="020F0502020204030204" pitchFamily="34" charset="0"/>
              <a:ea typeface="Calibri" panose="020F0502020204030204" pitchFamily="34" charset="0"/>
              <a:cs typeface="Calibri" panose="020F0502020204030204" pitchFamily="34" charset="0"/>
            </a:endParaRPr>
          </a:p>
          <a:p>
            <a:pPr marL="68580" indent="0">
              <a:buNone/>
            </a:pPr>
            <a:r>
              <a:rPr lang="es-CL" sz="1800" dirty="0">
                <a:latin typeface="Calibri" panose="020F0502020204030204" pitchFamily="34" charset="0"/>
                <a:ea typeface="Calibri" panose="020F0502020204030204" pitchFamily="34" charset="0"/>
                <a:cs typeface="Calibri" panose="020F0502020204030204" pitchFamily="34" charset="0"/>
              </a:rPr>
              <a:t>3</a:t>
            </a:r>
            <a:r>
              <a:rPr lang="es-CL" sz="1800" dirty="0" smtClean="0">
                <a:latin typeface="Calibri" panose="020F0502020204030204" pitchFamily="34" charset="0"/>
                <a:ea typeface="Calibri" panose="020F0502020204030204" pitchFamily="34" charset="0"/>
                <a:cs typeface="Calibri" panose="020F0502020204030204" pitchFamily="34" charset="0"/>
              </a:rPr>
              <a:t>. Informe Técnico Pedagógico</a:t>
            </a:r>
          </a:p>
          <a:p>
            <a:pPr marL="68580" indent="0">
              <a:buNone/>
            </a:pPr>
            <a:r>
              <a:rPr lang="es-CL" sz="1800" dirty="0" smtClean="0">
                <a:latin typeface="Calibri" panose="020F0502020204030204" pitchFamily="34" charset="0"/>
                <a:ea typeface="Calibri" panose="020F0502020204030204" pitchFamily="34" charset="0"/>
                <a:cs typeface="Calibri" panose="020F0502020204030204" pitchFamily="34" charset="0"/>
              </a:rPr>
              <a:t>a) Enfoque </a:t>
            </a:r>
            <a:r>
              <a:rPr lang="es-CL" sz="1800" dirty="0">
                <a:latin typeface="Calibri" panose="020F0502020204030204" pitchFamily="34" charset="0"/>
                <a:ea typeface="Calibri" panose="020F0502020204030204" pitchFamily="34" charset="0"/>
                <a:cs typeface="Calibri" panose="020F0502020204030204" pitchFamily="34" charset="0"/>
              </a:rPr>
              <a:t>de la enseñanza para la comprensión </a:t>
            </a:r>
            <a:endParaRPr lang="es-CL" sz="1800" dirty="0" smtClean="0">
              <a:latin typeface="Calibri" panose="020F0502020204030204" pitchFamily="34" charset="0"/>
              <a:ea typeface="Calibri" panose="020F0502020204030204" pitchFamily="34" charset="0"/>
              <a:cs typeface="Calibri" panose="020F0502020204030204" pitchFamily="34" charset="0"/>
            </a:endParaRPr>
          </a:p>
          <a:p>
            <a:pPr marL="68580" indent="0">
              <a:buNone/>
            </a:pPr>
            <a:r>
              <a:rPr lang="es-CL" sz="1800" dirty="0" smtClean="0">
                <a:latin typeface="Calibri" panose="020F0502020204030204" pitchFamily="34" charset="0"/>
                <a:ea typeface="Calibri" panose="020F0502020204030204" pitchFamily="34" charset="0"/>
                <a:cs typeface="Calibri" panose="020F0502020204030204" pitchFamily="34" charset="0"/>
              </a:rPr>
              <a:t>b</a:t>
            </a:r>
            <a:r>
              <a:rPr lang="es-CL" sz="1800" dirty="0">
                <a:latin typeface="Calibri" panose="020F0502020204030204" pitchFamily="34" charset="0"/>
                <a:ea typeface="Calibri" panose="020F0502020204030204" pitchFamily="34" charset="0"/>
                <a:cs typeface="Calibri" panose="020F0502020204030204" pitchFamily="34" charset="0"/>
              </a:rPr>
              <a:t>) Evaluación desempeño</a:t>
            </a:r>
          </a:p>
          <a:p>
            <a:pPr marL="68580" indent="0">
              <a:buNone/>
            </a:pPr>
            <a:r>
              <a:rPr lang="es-CL" sz="1800" dirty="0">
                <a:latin typeface="Calibri" panose="020F0502020204030204" pitchFamily="34" charset="0"/>
                <a:ea typeface="Calibri" panose="020F0502020204030204" pitchFamily="34" charset="0"/>
                <a:cs typeface="Calibri" panose="020F0502020204030204" pitchFamily="34" charset="0"/>
              </a:rPr>
              <a:t>c) Plan de Mejoramiento Educativo </a:t>
            </a:r>
            <a:endParaRPr lang="es-CL" sz="1800" dirty="0" smtClean="0">
              <a:latin typeface="Calibri" panose="020F0502020204030204" pitchFamily="34" charset="0"/>
              <a:ea typeface="Calibri" panose="020F0502020204030204" pitchFamily="34" charset="0"/>
              <a:cs typeface="Calibri" panose="020F0502020204030204" pitchFamily="34" charset="0"/>
            </a:endParaRPr>
          </a:p>
          <a:p>
            <a:pPr marL="68580" indent="0">
              <a:buNone/>
            </a:pPr>
            <a:r>
              <a:rPr lang="es-CL" sz="1800" dirty="0" smtClean="0">
                <a:latin typeface="Calibri" panose="020F0502020204030204" pitchFamily="34" charset="0"/>
                <a:ea typeface="Calibri" panose="020F0502020204030204" pitchFamily="34" charset="0"/>
                <a:cs typeface="Calibri" panose="020F0502020204030204" pitchFamily="34" charset="0"/>
              </a:rPr>
              <a:t>d</a:t>
            </a:r>
            <a:r>
              <a:rPr lang="es-CL" sz="1800" dirty="0">
                <a:latin typeface="Calibri" panose="020F0502020204030204" pitchFamily="34" charset="0"/>
                <a:ea typeface="Calibri" panose="020F0502020204030204" pitchFamily="34" charset="0"/>
                <a:cs typeface="Calibri" panose="020F0502020204030204" pitchFamily="34" charset="0"/>
              </a:rPr>
              <a:t>) Informe rendimiento anual</a:t>
            </a:r>
          </a:p>
          <a:p>
            <a:pPr marL="68580" indent="0">
              <a:buNone/>
            </a:pPr>
            <a:r>
              <a:rPr lang="es-CL" sz="1800" dirty="0" smtClean="0">
                <a:latin typeface="Calibri" panose="020F0502020204030204" pitchFamily="34" charset="0"/>
                <a:ea typeface="Calibri" panose="020F0502020204030204" pitchFamily="34" charset="0"/>
                <a:cs typeface="Calibri" panose="020F0502020204030204" pitchFamily="34" charset="0"/>
              </a:rPr>
              <a:t> e) Extraescolar</a:t>
            </a:r>
          </a:p>
          <a:p>
            <a:pPr marL="68580" indent="0">
              <a:buNone/>
            </a:pPr>
            <a:r>
              <a:rPr lang="es-CL" sz="1800" dirty="0" smtClean="0">
                <a:latin typeface="Calibri" panose="020F0502020204030204" pitchFamily="34" charset="0"/>
                <a:ea typeface="Calibri" panose="020F0502020204030204" pitchFamily="34" charset="0"/>
                <a:cs typeface="Calibri" panose="020F0502020204030204" pitchFamily="34" charset="0"/>
              </a:rPr>
              <a:t> f) </a:t>
            </a:r>
            <a:r>
              <a:rPr lang="es-CL" sz="1800" dirty="0">
                <a:latin typeface="Calibri" panose="020F0502020204030204" pitchFamily="34" charset="0"/>
                <a:ea typeface="Calibri" panose="020F0502020204030204" pitchFamily="34" charset="0"/>
                <a:cs typeface="Calibri" panose="020F0502020204030204" pitchFamily="34" charset="0"/>
              </a:rPr>
              <a:t>Pastoral</a:t>
            </a:r>
          </a:p>
          <a:p>
            <a:pPr marL="68580" indent="0">
              <a:buNone/>
            </a:pPr>
            <a:r>
              <a:rPr lang="es-CL" sz="1800" dirty="0">
                <a:latin typeface="Calibri" panose="020F0502020204030204" pitchFamily="34" charset="0"/>
                <a:ea typeface="Calibri" panose="020F0502020204030204" pitchFamily="34" charset="0"/>
                <a:cs typeface="Calibri" panose="020F0502020204030204" pitchFamily="34" charset="0"/>
              </a:rPr>
              <a:t> </a:t>
            </a:r>
            <a:r>
              <a:rPr lang="es-CL" sz="1800" dirty="0" smtClean="0">
                <a:latin typeface="Calibri" panose="020F0502020204030204" pitchFamily="34" charset="0"/>
                <a:ea typeface="Calibri" panose="020F0502020204030204" pitchFamily="34" charset="0"/>
                <a:cs typeface="Calibri" panose="020F0502020204030204" pitchFamily="34" charset="0"/>
              </a:rPr>
              <a:t> 4. </a:t>
            </a:r>
            <a:r>
              <a:rPr lang="es-CL" sz="1800" dirty="0">
                <a:latin typeface="Calibri" panose="020F0502020204030204" pitchFamily="34" charset="0"/>
                <a:ea typeface="Calibri" panose="020F0502020204030204" pitchFamily="34" charset="0"/>
                <a:cs typeface="Calibri" panose="020F0502020204030204" pitchFamily="34" charset="0"/>
              </a:rPr>
              <a:t>Informe económico</a:t>
            </a:r>
          </a:p>
          <a:p>
            <a:pPr marL="68580" indent="0">
              <a:buNone/>
            </a:pPr>
            <a:r>
              <a:rPr lang="es-CL" sz="1800" dirty="0">
                <a:latin typeface="Calibri" panose="020F0502020204030204" pitchFamily="34" charset="0"/>
                <a:ea typeface="Calibri" panose="020F0502020204030204" pitchFamily="34" charset="0"/>
                <a:cs typeface="Calibri" panose="020F0502020204030204" pitchFamily="34" charset="0"/>
              </a:rPr>
              <a:t> </a:t>
            </a:r>
            <a:r>
              <a:rPr lang="es-CL" sz="1800" dirty="0" smtClean="0">
                <a:latin typeface="Calibri" panose="020F0502020204030204" pitchFamily="34" charset="0"/>
                <a:ea typeface="Calibri" panose="020F0502020204030204" pitchFamily="34" charset="0"/>
                <a:cs typeface="Calibri" panose="020F0502020204030204" pitchFamily="34" charset="0"/>
              </a:rPr>
              <a:t> 5. Palabras </a:t>
            </a:r>
            <a:r>
              <a:rPr lang="es-CL" sz="1800" dirty="0">
                <a:latin typeface="Calibri" panose="020F0502020204030204" pitchFamily="34" charset="0"/>
                <a:ea typeface="Calibri" panose="020F0502020204030204" pitchFamily="34" charset="0"/>
                <a:cs typeface="Calibri" panose="020F0502020204030204" pitchFamily="34" charset="0"/>
              </a:rPr>
              <a:t>Finales</a:t>
            </a:r>
          </a:p>
          <a:p>
            <a:pPr marL="68580" indent="0">
              <a:buNone/>
            </a:pPr>
            <a:r>
              <a:rPr lang="es-CL" sz="1800" dirty="0"/>
              <a:t> </a:t>
            </a:r>
          </a:p>
        </p:txBody>
      </p:sp>
    </p:spTree>
    <p:extLst>
      <p:ext uri="{BB962C8B-B14F-4D97-AF65-F5344CB8AC3E}">
        <p14:creationId xmlns:p14="http://schemas.microsoft.com/office/powerpoint/2010/main" val="541404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graphicFrame>
        <p:nvGraphicFramePr>
          <p:cNvPr id="188" name="Google Shape;188;p9"/>
          <p:cNvGraphicFramePr/>
          <p:nvPr>
            <p:extLst>
              <p:ext uri="{D42A27DB-BD31-4B8C-83A1-F6EECF244321}">
                <p14:modId xmlns:p14="http://schemas.microsoft.com/office/powerpoint/2010/main" val="2351841205"/>
              </p:ext>
            </p:extLst>
          </p:nvPr>
        </p:nvGraphicFramePr>
        <p:xfrm>
          <a:off x="2579546" y="2276872"/>
          <a:ext cx="3754125" cy="3291900"/>
        </p:xfrm>
        <a:graphic>
          <a:graphicData uri="http://schemas.openxmlformats.org/drawingml/2006/table">
            <a:tbl>
              <a:tblPr firstRow="1" bandRow="1">
                <a:noFill/>
              </a:tblPr>
              <a:tblGrid>
                <a:gridCol w="2141050"/>
                <a:gridCol w="1613075"/>
              </a:tblGrid>
              <a:tr h="320050">
                <a:tc rowSpan="2">
                  <a:txBody>
                    <a:bodyPr/>
                    <a:lstStyle/>
                    <a:p>
                      <a:pPr marL="0" marR="0" lvl="0" indent="0" algn="ctr" rtl="0">
                        <a:spcBef>
                          <a:spcPts val="0"/>
                        </a:spcBef>
                        <a:spcAft>
                          <a:spcPts val="0"/>
                        </a:spcAft>
                        <a:buNone/>
                      </a:pPr>
                      <a:r>
                        <a:rPr lang="es-CL" sz="1800" dirty="0"/>
                        <a:t>Ciclos</a:t>
                      </a:r>
                      <a:endParaRPr sz="1800" dirty="0"/>
                    </a:p>
                  </a:txBody>
                  <a:tcPr marL="91450" marR="91450" marT="45725" marB="45725">
                    <a:lnR w="12700" cap="flat" cmpd="sng">
                      <a:solidFill>
                        <a:srgbClr val="002060"/>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a:t>Promedios</a:t>
                      </a:r>
                      <a:endParaRPr/>
                    </a:p>
                  </a:txBody>
                  <a:tcPr marL="91450" marR="91450" marT="45725" marB="45725">
                    <a:lnL w="12700" cap="flat" cmpd="sng">
                      <a:solidFill>
                        <a:srgbClr val="002060"/>
                      </a:solidFill>
                      <a:prstDash val="solid"/>
                      <a:round/>
                      <a:headEnd type="none" w="sm" len="sm"/>
                      <a:tailEnd type="none" w="sm" len="sm"/>
                    </a:lnL>
                    <a:lnB w="12700" cap="flat" cmpd="sng">
                      <a:solidFill>
                        <a:schemeClr val="dk1"/>
                      </a:solidFill>
                      <a:prstDash val="solid"/>
                      <a:round/>
                      <a:headEnd type="none" w="sm" len="sm"/>
                      <a:tailEnd type="none" w="sm" len="sm"/>
                    </a:lnB>
                  </a:tcPr>
                </a:tc>
              </a:tr>
              <a:tr h="320050">
                <a:tc vMerge="1">
                  <a:txBody>
                    <a:bodyPr/>
                    <a:lstStyle/>
                    <a:p>
                      <a:endParaRPr lang="es-CL"/>
                    </a:p>
                  </a:txBody>
                  <a:tcPr/>
                </a:tc>
                <a:tc>
                  <a:txBody>
                    <a:bodyPr/>
                    <a:lstStyle/>
                    <a:p>
                      <a:pPr marL="0" marR="0" lvl="0" indent="0" algn="ctr" rtl="0">
                        <a:spcBef>
                          <a:spcPts val="0"/>
                        </a:spcBef>
                        <a:spcAft>
                          <a:spcPts val="0"/>
                        </a:spcAft>
                        <a:buNone/>
                      </a:pPr>
                      <a:r>
                        <a:rPr lang="es-CL" sz="1800" b="1"/>
                        <a:t>2022</a:t>
                      </a:r>
                      <a:endParaRPr/>
                    </a:p>
                  </a:txBody>
                  <a:tcPr marL="91450" marR="91450" marT="45725" marB="45725">
                    <a:lnL w="12700" cap="flat" cmpd="sng">
                      <a:solidFill>
                        <a:srgbClr val="002060"/>
                      </a:solidFill>
                      <a:prstDash val="solid"/>
                      <a:round/>
                      <a:headEnd type="none" w="sm" len="sm"/>
                      <a:tailEnd type="none" w="sm" len="sm"/>
                    </a:lnL>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608650">
                <a:tc>
                  <a:txBody>
                    <a:bodyPr/>
                    <a:lstStyle/>
                    <a:p>
                      <a:pPr marL="0" marR="0" lvl="0" indent="0" algn="ctr" rtl="0">
                        <a:spcBef>
                          <a:spcPts val="0"/>
                        </a:spcBef>
                        <a:spcAft>
                          <a:spcPts val="0"/>
                        </a:spcAft>
                        <a:buNone/>
                      </a:pPr>
                      <a:r>
                        <a:rPr lang="es-CL" sz="1800"/>
                        <a:t>Primer Ciclo Básico</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200" b="1"/>
                        <a:t>6.3</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608650">
                <a:tc>
                  <a:txBody>
                    <a:bodyPr/>
                    <a:lstStyle/>
                    <a:p>
                      <a:pPr marL="0" marR="0" lvl="0" indent="0" algn="ctr" rtl="0">
                        <a:spcBef>
                          <a:spcPts val="0"/>
                        </a:spcBef>
                        <a:spcAft>
                          <a:spcPts val="0"/>
                        </a:spcAft>
                        <a:buNone/>
                      </a:pPr>
                      <a:r>
                        <a:rPr lang="es-CL" sz="1800"/>
                        <a:t>Segundo Ciclo Básico</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200" b="1" dirty="0" smtClean="0"/>
                        <a:t>6.1</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608650">
                <a:tc>
                  <a:txBody>
                    <a:bodyPr/>
                    <a:lstStyle/>
                    <a:p>
                      <a:pPr marL="0" marR="0" lvl="0" indent="0" algn="ctr" rtl="0">
                        <a:spcBef>
                          <a:spcPts val="0"/>
                        </a:spcBef>
                        <a:spcAft>
                          <a:spcPts val="0"/>
                        </a:spcAft>
                        <a:buNone/>
                      </a:pPr>
                      <a:r>
                        <a:rPr lang="es-CL" sz="1800"/>
                        <a:t>Enseñanza Media</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200" b="1" dirty="0" smtClean="0"/>
                        <a:t>6.3</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608650">
                <a:tc>
                  <a:txBody>
                    <a:bodyPr/>
                    <a:lstStyle/>
                    <a:p>
                      <a:pPr marL="0" marR="0" lvl="0" indent="0" algn="ctr" rtl="0">
                        <a:spcBef>
                          <a:spcPts val="0"/>
                        </a:spcBef>
                        <a:spcAft>
                          <a:spcPts val="0"/>
                        </a:spcAft>
                        <a:buNone/>
                      </a:pPr>
                      <a:r>
                        <a:rPr lang="es-CL" sz="1800"/>
                        <a:t>Promedio Colegio</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200" b="1"/>
                        <a:t>6.2</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189" name="Google Shape;189;p9"/>
          <p:cNvSpPr txBox="1">
            <a:spLocks noGrp="1"/>
          </p:cNvSpPr>
          <p:nvPr>
            <p:ph type="title"/>
          </p:nvPr>
        </p:nvSpPr>
        <p:spPr>
          <a:xfrm>
            <a:off x="722809" y="620688"/>
            <a:ext cx="7467600" cy="922114"/>
          </a:xfrm>
          <a:prstGeom prst="rect">
            <a:avLst/>
          </a:prstGeom>
          <a:solidFill>
            <a:schemeClr val="accent2"/>
          </a:solid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ct val="100000"/>
              <a:buFont typeface="Verdana"/>
              <a:buNone/>
            </a:pPr>
            <a:r>
              <a:rPr lang="es-CL" dirty="0">
                <a:solidFill>
                  <a:schemeClr val="bg1"/>
                </a:solidFill>
                <a:latin typeface="Verdana"/>
                <a:ea typeface="Verdana"/>
                <a:cs typeface="Verdana"/>
                <a:sym typeface="Verdana"/>
              </a:rPr>
              <a:t>PROMEDIOS</a:t>
            </a:r>
            <a:r>
              <a:rPr lang="es-CL" dirty="0">
                <a:solidFill>
                  <a:schemeClr val="bg1"/>
                </a:solidFill>
              </a:rPr>
              <a:t> </a:t>
            </a:r>
            <a:r>
              <a:rPr lang="es-CL" dirty="0">
                <a:solidFill>
                  <a:schemeClr val="bg1"/>
                </a:solidFill>
                <a:latin typeface="Verdana"/>
                <a:ea typeface="Verdana"/>
                <a:cs typeface="Verdana"/>
                <a:sym typeface="Verdana"/>
              </a:rPr>
              <a:t>POR CICLOS</a:t>
            </a:r>
            <a:endParaRPr dirty="0">
              <a:solidFill>
                <a:schemeClr val="bg1"/>
              </a:solidFill>
              <a:latin typeface="Verdana"/>
              <a:ea typeface="Verdana"/>
              <a:cs typeface="Verdana"/>
              <a:sym typeface="Verdana"/>
            </a:endParaRPr>
          </a:p>
        </p:txBody>
      </p:sp>
    </p:spTree>
    <p:extLst>
      <p:ext uri="{BB962C8B-B14F-4D97-AF65-F5344CB8AC3E}">
        <p14:creationId xmlns:p14="http://schemas.microsoft.com/office/powerpoint/2010/main" val="3745642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836712"/>
            <a:ext cx="7272808" cy="5472608"/>
          </a:xfrm>
        </p:spPr>
        <p:txBody>
          <a:bodyPr/>
          <a:lstStyle/>
          <a:p>
            <a:pPr marL="68580" indent="0" algn="just">
              <a:buNone/>
            </a:pPr>
            <a:r>
              <a:rPr lang="es-CL" b="1" i="1" dirty="0"/>
              <a:t>e</a:t>
            </a:r>
            <a:r>
              <a:rPr lang="es-CL" b="1" i="1" dirty="0" smtClean="0"/>
              <a:t>. </a:t>
            </a:r>
            <a:r>
              <a:rPr lang="es-CL" b="1" i="1" dirty="0"/>
              <a:t>Área </a:t>
            </a:r>
            <a:r>
              <a:rPr lang="es-CL" b="1" i="1" dirty="0" smtClean="0"/>
              <a:t>Extraescolar</a:t>
            </a:r>
          </a:p>
          <a:p>
            <a:pPr marL="68580" indent="0" algn="just">
              <a:buNone/>
            </a:pPr>
            <a:r>
              <a:rPr lang="es-ES" b="1" i="1" dirty="0"/>
              <a:t> </a:t>
            </a:r>
            <a:endParaRPr lang="es-CL" dirty="0"/>
          </a:p>
          <a:p>
            <a:pPr marL="68580" indent="0" algn="just">
              <a:buNone/>
            </a:pPr>
            <a:r>
              <a:rPr lang="es-CL" b="1" dirty="0" smtClean="0"/>
              <a:t>7 TALLERES ARTÍSTICO CULTURALES</a:t>
            </a:r>
            <a:r>
              <a:rPr lang="es-CL" dirty="0" smtClean="0"/>
              <a:t> (Conjunto Instrumental, Debate, Danzas Urbanas, Ballet, Flamenco, Expresión Artística, Teatro)</a:t>
            </a:r>
          </a:p>
          <a:p>
            <a:pPr marL="68580" indent="0" algn="just">
              <a:buNone/>
            </a:pPr>
            <a:r>
              <a:rPr lang="es-CL" b="1" dirty="0" smtClean="0"/>
              <a:t>8 TALLERES DEPORTES </a:t>
            </a:r>
            <a:r>
              <a:rPr lang="es-CL" dirty="0" smtClean="0"/>
              <a:t>(Básquetbol, voleibol, atletismo, fútbol, gimnasia rítmica, gimnasia artística, ajedrez)</a:t>
            </a:r>
          </a:p>
          <a:p>
            <a:pPr marL="68580" indent="0" algn="just">
              <a:buNone/>
            </a:pPr>
            <a:endParaRPr lang="es-CL" dirty="0"/>
          </a:p>
          <a:p>
            <a:pPr marL="68580" indent="0" algn="just">
              <a:buNone/>
            </a:pPr>
            <a:r>
              <a:rPr lang="es-CL" b="1" dirty="0" smtClean="0"/>
              <a:t>Total docentes</a:t>
            </a:r>
            <a:r>
              <a:rPr lang="es-CL" dirty="0" smtClean="0"/>
              <a:t>: 15</a:t>
            </a:r>
          </a:p>
          <a:p>
            <a:pPr marL="68580" indent="0" algn="just">
              <a:buNone/>
            </a:pPr>
            <a:endParaRPr lang="es-CL" dirty="0"/>
          </a:p>
          <a:p>
            <a:pPr marL="68580" indent="0" algn="just">
              <a:buNone/>
            </a:pPr>
            <a:r>
              <a:rPr lang="es-CL" b="1" dirty="0" smtClean="0"/>
              <a:t>Total alumnas participantes</a:t>
            </a:r>
            <a:r>
              <a:rPr lang="es-CL" dirty="0" smtClean="0"/>
              <a:t>: 798</a:t>
            </a:r>
          </a:p>
          <a:p>
            <a:pPr marL="68580" indent="0" algn="just">
              <a:buNone/>
            </a:pPr>
            <a:endParaRPr lang="es-CL" dirty="0"/>
          </a:p>
        </p:txBody>
      </p:sp>
    </p:spTree>
    <p:extLst>
      <p:ext uri="{BB962C8B-B14F-4D97-AF65-F5344CB8AC3E}">
        <p14:creationId xmlns:p14="http://schemas.microsoft.com/office/powerpoint/2010/main" val="3705654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764704"/>
            <a:ext cx="7200916" cy="5832648"/>
          </a:xfrm>
        </p:spPr>
        <p:txBody>
          <a:bodyPr>
            <a:normAutofit fontScale="77500" lnSpcReduction="20000"/>
          </a:bodyPr>
          <a:lstStyle/>
          <a:p>
            <a:pPr marL="68580" indent="0">
              <a:buNone/>
            </a:pPr>
            <a:r>
              <a:rPr lang="es-CL" b="1" i="1" dirty="0"/>
              <a:t>f</a:t>
            </a:r>
            <a:r>
              <a:rPr lang="es-CL" b="1" i="1" dirty="0" smtClean="0"/>
              <a:t>. </a:t>
            </a:r>
            <a:r>
              <a:rPr lang="es-CL" b="1" i="1" dirty="0"/>
              <a:t>Área Pastoral</a:t>
            </a:r>
            <a:r>
              <a:rPr lang="es-CL" b="1" i="1" dirty="0" smtClean="0"/>
              <a:t>:</a:t>
            </a:r>
          </a:p>
          <a:p>
            <a:pPr marL="68580" indent="0">
              <a:buNone/>
            </a:pPr>
            <a:r>
              <a:rPr lang="es-CL" dirty="0" smtClean="0"/>
              <a:t>• </a:t>
            </a:r>
            <a:r>
              <a:rPr lang="es-CL" dirty="0"/>
              <a:t>Misiones </a:t>
            </a:r>
            <a:r>
              <a:rPr lang="es-CL" dirty="0" err="1"/>
              <a:t>Rahuil</a:t>
            </a:r>
            <a:endParaRPr lang="es-CL" dirty="0"/>
          </a:p>
          <a:p>
            <a:pPr marL="68580" indent="0">
              <a:buNone/>
            </a:pPr>
            <a:r>
              <a:rPr lang="es-CL" dirty="0"/>
              <a:t>• Bendición de salas y oficina</a:t>
            </a:r>
          </a:p>
          <a:p>
            <a:pPr marL="68580" indent="0">
              <a:buNone/>
            </a:pPr>
            <a:r>
              <a:rPr lang="es-CL" dirty="0"/>
              <a:t>• Misas y liturgias inicio año escolar • Domingo de ramos</a:t>
            </a:r>
          </a:p>
          <a:p>
            <a:pPr marL="68580" indent="0">
              <a:buNone/>
            </a:pPr>
            <a:r>
              <a:rPr lang="es-CL" dirty="0"/>
              <a:t>• Semana Santa</a:t>
            </a:r>
          </a:p>
          <a:p>
            <a:pPr marL="68580" indent="0">
              <a:buNone/>
            </a:pPr>
            <a:r>
              <a:rPr lang="es-CL" dirty="0"/>
              <a:t>• Fiesta de </a:t>
            </a:r>
            <a:r>
              <a:rPr lang="es-CL" dirty="0" smtClean="0"/>
              <a:t>resurrección</a:t>
            </a:r>
          </a:p>
          <a:p>
            <a:pPr marL="68580" indent="0">
              <a:buNone/>
            </a:pPr>
            <a:r>
              <a:rPr lang="es-CL" dirty="0" smtClean="0"/>
              <a:t>• </a:t>
            </a:r>
            <a:r>
              <a:rPr lang="es-CL" dirty="0"/>
              <a:t>Inicio Encuentros con Cristo (6os)</a:t>
            </a:r>
          </a:p>
          <a:p>
            <a:pPr marL="68580" indent="0">
              <a:buNone/>
            </a:pPr>
            <a:r>
              <a:rPr lang="es-CL" dirty="0"/>
              <a:t>• Encuentro de Familias Nuevas</a:t>
            </a:r>
          </a:p>
          <a:p>
            <a:pPr marL="68580" indent="0">
              <a:buNone/>
            </a:pPr>
            <a:r>
              <a:rPr lang="es-CL" dirty="0"/>
              <a:t>• Misas y liturgias Santa Magdalena Sofía</a:t>
            </a:r>
          </a:p>
          <a:p>
            <a:pPr marL="68580" indent="0">
              <a:buNone/>
            </a:pPr>
            <a:r>
              <a:rPr lang="es-CL" dirty="0"/>
              <a:t>• Delegadas de Pastoral (grupo Santa M.S.B</a:t>
            </a:r>
            <a:r>
              <a:rPr lang="es-CL" dirty="0" smtClean="0"/>
              <a:t>.)</a:t>
            </a:r>
          </a:p>
          <a:p>
            <a:pPr marL="68580" indent="0">
              <a:buNone/>
            </a:pPr>
            <a:r>
              <a:rPr lang="es-CL" dirty="0" smtClean="0"/>
              <a:t> </a:t>
            </a:r>
            <a:r>
              <a:rPr lang="es-CL" dirty="0" smtClean="0"/>
              <a:t>• Fiesta del Sagrado Corazón (misas) </a:t>
            </a:r>
          </a:p>
          <a:p>
            <a:pPr marL="68580" indent="0">
              <a:buNone/>
            </a:pPr>
            <a:r>
              <a:rPr lang="es-CL" dirty="0" smtClean="0"/>
              <a:t>• </a:t>
            </a:r>
            <a:r>
              <a:rPr lang="es-CL" dirty="0"/>
              <a:t>Reunión equipo pastoral en Santiago </a:t>
            </a:r>
          </a:p>
          <a:p>
            <a:pPr marL="68580" indent="0">
              <a:buNone/>
            </a:pPr>
            <a:r>
              <a:rPr lang="es-CL" dirty="0"/>
              <a:t>• Misiones</a:t>
            </a:r>
          </a:p>
          <a:p>
            <a:pPr marL="68580" indent="0">
              <a:buNone/>
            </a:pPr>
            <a:r>
              <a:rPr lang="es-CL" dirty="0"/>
              <a:t>• Retiro Personal en Foyer</a:t>
            </a:r>
          </a:p>
          <a:p>
            <a:pPr marL="68580" indent="0">
              <a:buNone/>
            </a:pPr>
            <a:r>
              <a:rPr lang="es-CL" dirty="0"/>
              <a:t>• Encuentro de Canto y Oración • Retiros 4os Medios</a:t>
            </a:r>
          </a:p>
          <a:p>
            <a:pPr marL="68580" indent="0">
              <a:buNone/>
            </a:pPr>
            <a:r>
              <a:rPr lang="es-CL" dirty="0" smtClean="0"/>
              <a:t>• </a:t>
            </a:r>
            <a:r>
              <a:rPr lang="es-CL" dirty="0"/>
              <a:t>Liturgias y Misas Espíritu Mater</a:t>
            </a:r>
          </a:p>
          <a:p>
            <a:pPr marL="68580" indent="0">
              <a:buNone/>
            </a:pPr>
            <a:r>
              <a:rPr lang="es-CL" dirty="0"/>
              <a:t>• Primera Comunión</a:t>
            </a:r>
          </a:p>
          <a:p>
            <a:pPr marL="68580" indent="0">
              <a:buNone/>
            </a:pPr>
            <a:r>
              <a:rPr lang="es-CL" dirty="0"/>
              <a:t>• Misa Despedida 4os Medios </a:t>
            </a:r>
            <a:endParaRPr lang="es-CL" dirty="0" smtClean="0"/>
          </a:p>
          <a:p>
            <a:pPr marL="68580" indent="0">
              <a:buNone/>
            </a:pPr>
            <a:r>
              <a:rPr lang="es-CL" dirty="0" smtClean="0"/>
              <a:t>• Confirmaciones </a:t>
            </a:r>
            <a:r>
              <a:rPr lang="es-CL" dirty="0"/>
              <a:t>• Misa Licenciatura</a:t>
            </a:r>
          </a:p>
          <a:p>
            <a:pPr marL="68580" indent="0">
              <a:buNone/>
            </a:pPr>
            <a:r>
              <a:rPr lang="es-CL" dirty="0"/>
              <a:t>• Misa término 4° a 8°</a:t>
            </a:r>
          </a:p>
          <a:p>
            <a:pPr marL="68580" indent="0">
              <a:buNone/>
            </a:pPr>
            <a:endParaRPr lang="es-CL" dirty="0"/>
          </a:p>
          <a:p>
            <a:endParaRPr lang="es-CL" dirty="0"/>
          </a:p>
          <a:p>
            <a:endParaRPr lang="es-CL" dirty="0"/>
          </a:p>
          <a:p>
            <a:pPr marL="68580" indent="0">
              <a:buNone/>
            </a:pPr>
            <a:endParaRPr lang="es-CL" dirty="0"/>
          </a:p>
        </p:txBody>
      </p:sp>
    </p:spTree>
    <p:extLst>
      <p:ext uri="{BB962C8B-B14F-4D97-AF65-F5344CB8AC3E}">
        <p14:creationId xmlns:p14="http://schemas.microsoft.com/office/powerpoint/2010/main" val="1526012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4427984" y="2708476"/>
            <a:ext cx="3816423" cy="1872652"/>
          </a:xfrm>
        </p:spPr>
        <p:txBody>
          <a:bodyPr>
            <a:normAutofit/>
          </a:bodyPr>
          <a:lstStyle/>
          <a:p>
            <a:pPr algn="ctr"/>
            <a:r>
              <a:rPr lang="es-ES" sz="3200" b="1" dirty="0" smtClean="0"/>
              <a:t>INFORME ECONOMICO</a:t>
            </a:r>
            <a:endParaRPr lang="es-CL" sz="3200" b="1" dirty="0"/>
          </a:p>
        </p:txBody>
      </p:sp>
    </p:spTree>
    <p:extLst>
      <p:ext uri="{BB962C8B-B14F-4D97-AF65-F5344CB8AC3E}">
        <p14:creationId xmlns:p14="http://schemas.microsoft.com/office/powerpoint/2010/main" val="586803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7" y="908720"/>
            <a:ext cx="5328591" cy="1006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420887"/>
            <a:ext cx="5688632" cy="3524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7524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692696"/>
            <a:ext cx="5616624" cy="1047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35460" y="1844824"/>
            <a:ext cx="5596780" cy="449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5709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908719"/>
            <a:ext cx="5256584" cy="980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5" y="2373313"/>
            <a:ext cx="5309476" cy="3215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142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836712"/>
            <a:ext cx="6048672" cy="886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745848"/>
            <a:ext cx="6048672" cy="466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1102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052736"/>
            <a:ext cx="5688632" cy="1061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3608" y="2420888"/>
            <a:ext cx="5688632"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2790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161604"/>
            <a:ext cx="5328592" cy="993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87623" y="2564904"/>
            <a:ext cx="5328593"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8806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548680"/>
            <a:ext cx="7632848" cy="5832648"/>
          </a:xfrm>
        </p:spPr>
        <p:txBody>
          <a:bodyPr>
            <a:normAutofit fontScale="25000" lnSpcReduction="20000"/>
          </a:bodyPr>
          <a:lstStyle/>
          <a:p>
            <a:pPr marL="68580" indent="0">
              <a:buNone/>
            </a:pPr>
            <a:r>
              <a:rPr lang="es-CL" sz="5600" b="1" i="1" dirty="0" smtClean="0"/>
              <a:t> </a:t>
            </a:r>
            <a:r>
              <a:rPr lang="es-CL" sz="8000" b="1" i="1" dirty="0"/>
              <a:t>1</a:t>
            </a:r>
            <a:r>
              <a:rPr lang="es-CL" sz="8000" b="1" i="1" dirty="0" smtClean="0"/>
              <a:t>. </a:t>
            </a:r>
            <a:r>
              <a:rPr lang="es-CL" sz="9600" b="1" i="1" dirty="0" smtClean="0">
                <a:latin typeface="Calibri" panose="020F0502020204030204" pitchFamily="34" charset="0"/>
                <a:ea typeface="Calibri" panose="020F0502020204030204" pitchFamily="34" charset="0"/>
                <a:cs typeface="Calibri" panose="020F0502020204030204" pitchFamily="34" charset="0"/>
              </a:rPr>
              <a:t>INTRODUCCIÓN</a:t>
            </a:r>
            <a:endParaRPr lang="es-CL" sz="9600" dirty="0">
              <a:latin typeface="Calibri" panose="020F0502020204030204" pitchFamily="34" charset="0"/>
              <a:ea typeface="Calibri" panose="020F0502020204030204" pitchFamily="34" charset="0"/>
              <a:cs typeface="Calibri" panose="020F0502020204030204" pitchFamily="34" charset="0"/>
            </a:endParaRPr>
          </a:p>
          <a:p>
            <a:endParaRPr lang="es-CL" sz="5600" dirty="0">
              <a:latin typeface="Calibri" panose="020F0502020204030204" pitchFamily="34" charset="0"/>
              <a:ea typeface="Calibri" panose="020F0502020204030204" pitchFamily="34" charset="0"/>
              <a:cs typeface="Calibri" panose="020F0502020204030204" pitchFamily="34" charset="0"/>
            </a:endParaRPr>
          </a:p>
          <a:p>
            <a:pPr marL="68580" indent="0">
              <a:buNone/>
            </a:pPr>
            <a:r>
              <a:rPr lang="es-CL" sz="5600" dirty="0">
                <a:latin typeface="Calibri" panose="020F0502020204030204" pitchFamily="34" charset="0"/>
                <a:ea typeface="Calibri" panose="020F0502020204030204" pitchFamily="34" charset="0"/>
                <a:cs typeface="Calibri" panose="020F0502020204030204" pitchFamily="34" charset="0"/>
              </a:rPr>
              <a:t> </a:t>
            </a:r>
            <a:r>
              <a:rPr lang="es-CL" sz="6400" dirty="0" smtClean="0">
                <a:latin typeface="Calibri" panose="020F0502020204030204" pitchFamily="34" charset="0"/>
                <a:ea typeface="Calibri" panose="020F0502020204030204" pitchFamily="34" charset="0"/>
                <a:cs typeface="Calibri" panose="020F0502020204030204" pitchFamily="34" charset="0"/>
              </a:rPr>
              <a:t>Estimada </a:t>
            </a:r>
            <a:r>
              <a:rPr lang="es-CL" sz="6400" dirty="0">
                <a:latin typeface="Calibri" panose="020F0502020204030204" pitchFamily="34" charset="0"/>
                <a:ea typeface="Calibri" panose="020F0502020204030204" pitchFamily="34" charset="0"/>
                <a:cs typeface="Calibri" panose="020F0502020204030204" pitchFamily="34" charset="0"/>
              </a:rPr>
              <a:t>Comunidad Educativa, como todos los años la Dirección del colegio cumpliendo con la normativa vigente y con el objetivo de mantener una comunicación clara y expedita con ustedes,  da a conocer la Cuenta Pública año 2022</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Ha sido un año de reactivación de actividades e hitos que marcan a nuestra comunidad escolar, entre </a:t>
            </a:r>
            <a:r>
              <a:rPr lang="es-CL" sz="6400" dirty="0" smtClean="0">
                <a:latin typeface="Calibri" panose="020F0502020204030204" pitchFamily="34" charset="0"/>
                <a:ea typeface="Calibri" panose="020F0502020204030204" pitchFamily="34" charset="0"/>
                <a:cs typeface="Calibri" panose="020F0502020204030204" pitchFamily="34" charset="0"/>
              </a:rPr>
              <a:t>ellos están  nuestras celebraciones propias, hitos que tradicionalmente marcan la vida comunitaria del colegio.</a:t>
            </a:r>
            <a:endParaRPr lang="es-CL" sz="6400" dirty="0">
              <a:latin typeface="Calibri" panose="020F0502020204030204" pitchFamily="34" charset="0"/>
              <a:ea typeface="Calibri" panose="020F0502020204030204" pitchFamily="34" charset="0"/>
              <a:cs typeface="Calibri" panose="020F0502020204030204" pitchFamily="34" charset="0"/>
            </a:endParaRP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Es importante destacar que se han realizado muchos esfuerzos desde todas las áreas para que las alumnas puedan tener un proceso de formación de calidad referido tanto al aspecto personal como académico</a:t>
            </a:r>
            <a:r>
              <a:rPr lang="es-CL" sz="6400" dirty="0" smtClean="0">
                <a:latin typeface="Calibri" panose="020F0502020204030204" pitchFamily="34" charset="0"/>
                <a:ea typeface="Calibri" panose="020F0502020204030204" pitchFamily="34" charset="0"/>
                <a:cs typeface="Calibri" panose="020F0502020204030204" pitchFamily="34" charset="0"/>
              </a:rPr>
              <a:t>. Se han desplegado muchas estrategias en los diversos ámbitos para que se lleve el plan de formación, en las mejores condiciones posibles.</a:t>
            </a:r>
            <a:endParaRPr lang="es-CL" sz="6400" dirty="0">
              <a:latin typeface="Calibri" panose="020F0502020204030204" pitchFamily="34" charset="0"/>
              <a:ea typeface="Calibri" panose="020F0502020204030204" pitchFamily="34" charset="0"/>
              <a:cs typeface="Calibri" panose="020F0502020204030204" pitchFamily="34" charset="0"/>
            </a:endParaRP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Se agradece profundamente la compañía y el asesoramiento de las </a:t>
            </a:r>
            <a:r>
              <a:rPr lang="es-CL" sz="6400" dirty="0" smtClean="0">
                <a:latin typeface="Calibri" panose="020F0502020204030204" pitchFamily="34" charset="0"/>
                <a:ea typeface="Calibri" panose="020F0502020204030204" pitchFamily="34" charset="0"/>
                <a:cs typeface="Calibri" panose="020F0502020204030204" pitchFamily="34" charset="0"/>
              </a:rPr>
              <a:t>Religiosas y </a:t>
            </a:r>
            <a:r>
              <a:rPr lang="es-CL" sz="6400" dirty="0">
                <a:latin typeface="Calibri" panose="020F0502020204030204" pitchFamily="34" charset="0"/>
                <a:ea typeface="Calibri" panose="020F0502020204030204" pitchFamily="34" charset="0"/>
                <a:cs typeface="Calibri" panose="020F0502020204030204" pitchFamily="34" charset="0"/>
              </a:rPr>
              <a:t>del Directorio de la Fundación Santa Magdalena Sofía, en el caminar del colegio.</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Así también agradezco el trabajo realizado por todos y cada uno de los integrantes de esta comunidad educativa que con su colaboración permitieron que el sueño de nuestra fundadora Santa Magdalena Sofía siga haciéndose realidad.</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Este informe da cuenta de: los resultados académicos del colegio, de la gestión de las diversas áreas y de la utilización de los recursos.</a:t>
            </a:r>
          </a:p>
          <a:p>
            <a:pPr algn="just"/>
            <a:endParaRPr lang="es-CL" sz="6400" dirty="0">
              <a:latin typeface="Calibri" panose="020F0502020204030204" pitchFamily="34" charset="0"/>
              <a:ea typeface="Calibri" panose="020F0502020204030204" pitchFamily="34" charset="0"/>
              <a:cs typeface="Calibri" panose="020F0502020204030204" pitchFamily="34" charset="0"/>
            </a:endParaRPr>
          </a:p>
          <a:p>
            <a:pPr marL="68580" indent="0">
              <a:buNone/>
            </a:pPr>
            <a:endParaRPr lang="es-CL" sz="5600" dirty="0"/>
          </a:p>
        </p:txBody>
      </p:sp>
    </p:spTree>
    <p:extLst>
      <p:ext uri="{BB962C8B-B14F-4D97-AF65-F5344CB8AC3E}">
        <p14:creationId xmlns:p14="http://schemas.microsoft.com/office/powerpoint/2010/main" val="24080543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274638"/>
            <a:ext cx="6768752" cy="562074"/>
          </a:xfrm>
        </p:spPr>
        <p:txBody>
          <a:bodyPr>
            <a:normAutofit fontScale="90000"/>
          </a:bodyPr>
          <a:lstStyle/>
          <a:p>
            <a:pPr algn="ctr"/>
            <a:r>
              <a:rPr lang="es-ES" b="1" dirty="0" smtClean="0"/>
              <a:t>DEUDA 2022</a:t>
            </a:r>
            <a:endParaRPr lang="es-CL" b="1" dirty="0"/>
          </a:p>
        </p:txBody>
      </p:sp>
      <p:graphicFrame>
        <p:nvGraphicFramePr>
          <p:cNvPr id="4" name="3 Objeto"/>
          <p:cNvGraphicFramePr>
            <a:graphicFrameLocks noChangeAspect="1"/>
          </p:cNvGraphicFramePr>
          <p:nvPr>
            <p:extLst>
              <p:ext uri="{D42A27DB-BD31-4B8C-83A1-F6EECF244321}">
                <p14:modId xmlns:p14="http://schemas.microsoft.com/office/powerpoint/2010/main" val="661485921"/>
              </p:ext>
            </p:extLst>
          </p:nvPr>
        </p:nvGraphicFramePr>
        <p:xfrm>
          <a:off x="1691680" y="944499"/>
          <a:ext cx="5328592" cy="5580845"/>
        </p:xfrm>
        <a:graphic>
          <a:graphicData uri="http://schemas.openxmlformats.org/presentationml/2006/ole">
            <mc:AlternateContent xmlns:mc="http://schemas.openxmlformats.org/markup-compatibility/2006">
              <mc:Choice xmlns:v="urn:schemas-microsoft-com:vml" Requires="v">
                <p:oleObj spid="_x0000_s5128" name="Hoja de cálculo" r:id="rId3" imgW="4366355" imgH="8321040" progId="Excel.Sheet.12">
                  <p:embed/>
                </p:oleObj>
              </mc:Choice>
              <mc:Fallback>
                <p:oleObj name="Hoja de cálculo" r:id="rId3" imgW="4366355" imgH="8321040" progId="Excel.Sheet.12">
                  <p:embed/>
                  <p:pic>
                    <p:nvPicPr>
                      <p:cNvPr id="0" name=""/>
                      <p:cNvPicPr/>
                      <p:nvPr/>
                    </p:nvPicPr>
                    <p:blipFill>
                      <a:blip r:embed="rId4"/>
                      <a:stretch>
                        <a:fillRect/>
                      </a:stretch>
                    </p:blipFill>
                    <p:spPr>
                      <a:xfrm>
                        <a:off x="1691680" y="944499"/>
                        <a:ext cx="5328592" cy="5580845"/>
                      </a:xfrm>
                      <a:prstGeom prst="rect">
                        <a:avLst/>
                      </a:prstGeom>
                    </p:spPr>
                  </p:pic>
                </p:oleObj>
              </mc:Fallback>
            </mc:AlternateContent>
          </a:graphicData>
        </a:graphic>
      </p:graphicFrame>
    </p:spTree>
    <p:extLst>
      <p:ext uri="{BB962C8B-B14F-4D97-AF65-F5344CB8AC3E}">
        <p14:creationId xmlns:p14="http://schemas.microsoft.com/office/powerpoint/2010/main" val="3842355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620688"/>
            <a:ext cx="6777317" cy="5211941"/>
          </a:xfrm>
        </p:spPr>
        <p:txBody>
          <a:bodyPr>
            <a:normAutofit fontScale="25000" lnSpcReduction="20000"/>
          </a:bodyPr>
          <a:lstStyle/>
          <a:p>
            <a:pPr marL="68580" indent="0">
              <a:buNone/>
            </a:pPr>
            <a:r>
              <a:rPr lang="es-CL" sz="8000" b="1" dirty="0">
                <a:latin typeface="Calibri" panose="020F0502020204030204" pitchFamily="34" charset="0"/>
                <a:ea typeface="Calibri" panose="020F0502020204030204" pitchFamily="34" charset="0"/>
                <a:cs typeface="Calibri" panose="020F0502020204030204" pitchFamily="34" charset="0"/>
              </a:rPr>
              <a:t>7. Palabras Finales</a:t>
            </a:r>
            <a:endParaRPr lang="es-CL" sz="8000" dirty="0">
              <a:latin typeface="Calibri" panose="020F0502020204030204" pitchFamily="34" charset="0"/>
              <a:ea typeface="Calibri" panose="020F0502020204030204" pitchFamily="34" charset="0"/>
              <a:cs typeface="Calibri" panose="020F0502020204030204" pitchFamily="34" charset="0"/>
            </a:endParaRPr>
          </a:p>
          <a:p>
            <a:r>
              <a:rPr lang="es-CL" dirty="0"/>
              <a:t> </a:t>
            </a:r>
          </a:p>
          <a:p>
            <a:pPr marL="68580" indent="0" algn="just">
              <a:buNone/>
            </a:pPr>
            <a:r>
              <a:rPr lang="es-CL" sz="8000" dirty="0">
                <a:latin typeface="Calibri" panose="020F0502020204030204" pitchFamily="34" charset="0"/>
                <a:ea typeface="Calibri" panose="020F0502020204030204" pitchFamily="34" charset="0"/>
                <a:cs typeface="Calibri" panose="020F0502020204030204" pitchFamily="34" charset="0"/>
              </a:rPr>
              <a:t>Segura que todos los integrantes de esta comunidad educativa han realizado los mayores esfuerzos por lograr los objetivos institucionales, finalizo esta Cuenta Pública	y pido a	Santa Magdalena Sofía , nos ayude a cuidar y mantener nuestro Proyecto Educativo que busca </a:t>
            </a:r>
            <a:r>
              <a:rPr lang="es-CL" sz="8000" dirty="0" smtClean="0">
                <a:latin typeface="Calibri" panose="020F0502020204030204" pitchFamily="34" charset="0"/>
                <a:ea typeface="Calibri" panose="020F0502020204030204" pitchFamily="34" charset="0"/>
                <a:cs typeface="Calibri" panose="020F0502020204030204" pitchFamily="34" charset="0"/>
              </a:rPr>
              <a:t>formar personas integrales </a:t>
            </a:r>
            <a:r>
              <a:rPr lang="es-CL" sz="8000" dirty="0">
                <a:latin typeface="Calibri" panose="020F0502020204030204" pitchFamily="34" charset="0"/>
                <a:ea typeface="Calibri" panose="020F0502020204030204" pitchFamily="34" charset="0"/>
                <a:cs typeface="Calibri" panose="020F0502020204030204" pitchFamily="34" charset="0"/>
              </a:rPr>
              <a:t>que sintiéndose amadas por Dios, buscan desarrollarse plenamente para aportar a construir un mundo más justo.</a:t>
            </a:r>
          </a:p>
          <a:p>
            <a:pPr marL="68580" indent="0" algn="just">
              <a:buNone/>
            </a:pP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endParaRPr lang="es-CL" sz="8000" dirty="0" smtClean="0">
              <a:latin typeface="Calibri" panose="020F0502020204030204" pitchFamily="34" charset="0"/>
              <a:ea typeface="Calibri" panose="020F0502020204030204" pitchFamily="34" charset="0"/>
              <a:cs typeface="Calibri" panose="020F0502020204030204" pitchFamily="34" charset="0"/>
            </a:endParaRPr>
          </a:p>
          <a:p>
            <a:pPr marL="68580" indent="0" algn="ctr">
              <a:buNone/>
            </a:pPr>
            <a:endParaRPr lang="es-CL" sz="8000" dirty="0">
              <a:latin typeface="Calibri" panose="020F0502020204030204" pitchFamily="34" charset="0"/>
              <a:ea typeface="Calibri" panose="020F0502020204030204" pitchFamily="34" charset="0"/>
              <a:cs typeface="Calibri" panose="020F0502020204030204" pitchFamily="34" charset="0"/>
            </a:endParaRPr>
          </a:p>
          <a:p>
            <a:pPr marL="68580" indent="0" algn="ctr">
              <a:buNone/>
            </a:pPr>
            <a:r>
              <a:rPr lang="es-CL" sz="8000" b="1" i="1" dirty="0">
                <a:latin typeface="Calibri" panose="020F0502020204030204" pitchFamily="34" charset="0"/>
                <a:ea typeface="Calibri" panose="020F0502020204030204" pitchFamily="34" charset="0"/>
                <a:cs typeface="Calibri" panose="020F0502020204030204" pitchFamily="34" charset="0"/>
              </a:rPr>
              <a:t>Ximena Contreras </a:t>
            </a:r>
            <a:r>
              <a:rPr lang="es-CL" sz="8000" b="1" i="1" dirty="0" smtClean="0">
                <a:latin typeface="Calibri" panose="020F0502020204030204" pitchFamily="34" charset="0"/>
                <a:ea typeface="Calibri" panose="020F0502020204030204" pitchFamily="34" charset="0"/>
                <a:cs typeface="Calibri" panose="020F0502020204030204" pitchFamily="34" charset="0"/>
              </a:rPr>
              <a:t>Toledo</a:t>
            </a: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ctr">
              <a:buNone/>
            </a:pPr>
            <a:r>
              <a:rPr lang="es-CL" sz="8000" b="1" i="1" dirty="0">
                <a:latin typeface="Calibri" panose="020F0502020204030204" pitchFamily="34" charset="0"/>
                <a:ea typeface="Calibri" panose="020F0502020204030204" pitchFamily="34" charset="0"/>
                <a:cs typeface="Calibri" panose="020F0502020204030204" pitchFamily="34" charset="0"/>
              </a:rPr>
              <a:t>Directora</a:t>
            </a:r>
            <a:endParaRPr lang="es-CL" sz="8000" dirty="0">
              <a:latin typeface="Calibri" panose="020F0502020204030204" pitchFamily="34" charset="0"/>
              <a:ea typeface="Calibri" panose="020F0502020204030204" pitchFamily="34" charset="0"/>
              <a:cs typeface="Calibri" panose="020F0502020204030204" pitchFamily="34" charset="0"/>
            </a:endParaRP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r">
              <a:buNone/>
            </a:pPr>
            <a:r>
              <a:rPr lang="es-CL" sz="8000" dirty="0">
                <a:latin typeface="Calibri" panose="020F0502020204030204" pitchFamily="34" charset="0"/>
                <a:ea typeface="Calibri" panose="020F0502020204030204" pitchFamily="34" charset="0"/>
                <a:cs typeface="Calibri" panose="020F0502020204030204" pitchFamily="34" charset="0"/>
              </a:rPr>
              <a:t> </a:t>
            </a:r>
            <a:r>
              <a:rPr lang="es-CL" sz="8000" dirty="0" smtClean="0">
                <a:latin typeface="Calibri" panose="020F0502020204030204" pitchFamily="34" charset="0"/>
                <a:ea typeface="Calibri" panose="020F0502020204030204" pitchFamily="34" charset="0"/>
                <a:cs typeface="Calibri" panose="020F0502020204030204" pitchFamily="34" charset="0"/>
              </a:rPr>
              <a:t>Enero 2023</a:t>
            </a:r>
            <a:endParaRPr lang="es-CL" sz="8000" dirty="0">
              <a:latin typeface="Calibri" panose="020F0502020204030204" pitchFamily="34" charset="0"/>
              <a:ea typeface="Calibri" panose="020F0502020204030204" pitchFamily="34" charset="0"/>
              <a:cs typeface="Calibri" panose="020F0502020204030204" pitchFamily="34" charset="0"/>
            </a:endParaRP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p>
          <a:p>
            <a:endParaRPr lang="es-CL" dirty="0"/>
          </a:p>
        </p:txBody>
      </p:sp>
    </p:spTree>
    <p:extLst>
      <p:ext uri="{BB962C8B-B14F-4D97-AF65-F5344CB8AC3E}">
        <p14:creationId xmlns:p14="http://schemas.microsoft.com/office/powerpoint/2010/main" val="3085986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72000" y="2708476"/>
            <a:ext cx="3672407" cy="1702160"/>
          </a:xfrm>
        </p:spPr>
        <p:txBody>
          <a:bodyPr>
            <a:normAutofit fontScale="90000"/>
          </a:bodyPr>
          <a:lstStyle/>
          <a:p>
            <a:pPr algn="ctr"/>
            <a:r>
              <a:rPr lang="es-ES" b="1" dirty="0" smtClean="0"/>
              <a:t>2. Red de Colegios Del Sagrado Corazón</a:t>
            </a:r>
            <a:endParaRPr lang="es-CL" b="1" dirty="0"/>
          </a:p>
        </p:txBody>
      </p:sp>
    </p:spTree>
    <p:extLst>
      <p:ext uri="{BB962C8B-B14F-4D97-AF65-F5344CB8AC3E}">
        <p14:creationId xmlns:p14="http://schemas.microsoft.com/office/powerpoint/2010/main" val="2846095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692696"/>
            <a:ext cx="7200916" cy="5139933"/>
          </a:xfrm>
        </p:spPr>
        <p:txBody>
          <a:bodyPr>
            <a:noAutofit/>
          </a:bodyPr>
          <a:lstStyle/>
          <a:p>
            <a:pPr marL="68580" indent="0">
              <a:buNone/>
            </a:pPr>
            <a:r>
              <a:rPr lang="es-CL" sz="2000" b="1" dirty="0">
                <a:latin typeface="Calibri" panose="020F0502020204030204" pitchFamily="34" charset="0"/>
                <a:ea typeface="Calibri" panose="020F0502020204030204" pitchFamily="34" charset="0"/>
                <a:cs typeface="Calibri" panose="020F0502020204030204" pitchFamily="34" charset="0"/>
              </a:rPr>
              <a:t>2. </a:t>
            </a:r>
            <a:r>
              <a:rPr lang="es-CL" sz="2000" b="1" i="1" dirty="0">
                <a:latin typeface="Calibri" panose="020F0502020204030204" pitchFamily="34" charset="0"/>
                <a:ea typeface="Calibri" panose="020F0502020204030204" pitchFamily="34" charset="0"/>
                <a:cs typeface="Calibri" panose="020F0502020204030204" pitchFamily="34" charset="0"/>
              </a:rPr>
              <a:t>RED DE COLEGIOS DEL SAGRADO CORAZÓN</a:t>
            </a:r>
            <a:endParaRPr lang="es-CL" sz="2000" dirty="0">
              <a:latin typeface="Calibri" panose="020F0502020204030204" pitchFamily="34" charset="0"/>
              <a:ea typeface="Calibri" panose="020F0502020204030204" pitchFamily="34" charset="0"/>
              <a:cs typeface="Calibri" panose="020F0502020204030204" pitchFamily="34" charset="0"/>
            </a:endParaRPr>
          </a:p>
          <a:p>
            <a:endParaRPr lang="es-CL" sz="2000" dirty="0">
              <a:latin typeface="Calibri" panose="020F0502020204030204" pitchFamily="34" charset="0"/>
              <a:ea typeface="Calibri" panose="020F0502020204030204" pitchFamily="34" charset="0"/>
              <a:cs typeface="Calibri" panose="020F0502020204030204" pitchFamily="34" charset="0"/>
            </a:endParaRPr>
          </a:p>
          <a:p>
            <a:pPr marL="68580" indent="0" algn="just">
              <a:buNone/>
            </a:pPr>
            <a:r>
              <a:rPr lang="es-CL" sz="2000" dirty="0">
                <a:latin typeface="Calibri" panose="020F0502020204030204" pitchFamily="34" charset="0"/>
                <a:ea typeface="Calibri" panose="020F0502020204030204" pitchFamily="34" charset="0"/>
                <a:cs typeface="Calibri" panose="020F0502020204030204" pitchFamily="34" charset="0"/>
              </a:rPr>
              <a:t>Como todos los años, nuestro colegio participó de la Red de Colegios del Sagrado Corazón de la Provincia de Chile.</a:t>
            </a:r>
          </a:p>
          <a:p>
            <a:pPr marL="68580" indent="0" algn="just">
              <a:buNone/>
            </a:pPr>
            <a:r>
              <a:rPr lang="es-CL" sz="2000" dirty="0" smtClean="0">
                <a:latin typeface="Calibri" panose="020F0502020204030204" pitchFamily="34" charset="0"/>
                <a:ea typeface="Calibri" panose="020F0502020204030204" pitchFamily="34" charset="0"/>
                <a:cs typeface="Calibri" panose="020F0502020204030204" pitchFamily="34" charset="0"/>
              </a:rPr>
              <a:t>Con </a:t>
            </a:r>
            <a:r>
              <a:rPr lang="es-CL" sz="2000" dirty="0">
                <a:latin typeface="Calibri" panose="020F0502020204030204" pitchFamily="34" charset="0"/>
                <a:ea typeface="Calibri" panose="020F0502020204030204" pitchFamily="34" charset="0"/>
                <a:cs typeface="Calibri" panose="020F0502020204030204" pitchFamily="34" charset="0"/>
              </a:rPr>
              <a:t>la coordinación de la señora </a:t>
            </a:r>
            <a:r>
              <a:rPr lang="es-CL" sz="2000" dirty="0" smtClean="0">
                <a:latin typeface="Calibri" panose="020F0502020204030204" pitchFamily="34" charset="0"/>
                <a:ea typeface="Calibri" panose="020F0502020204030204" pitchFamily="34" charset="0"/>
                <a:cs typeface="Calibri" panose="020F0502020204030204" pitchFamily="34" charset="0"/>
              </a:rPr>
              <a:t>Luznelda González, </a:t>
            </a:r>
            <a:r>
              <a:rPr lang="es-CL" sz="2000" dirty="0">
                <a:latin typeface="Calibri" panose="020F0502020204030204" pitchFamily="34" charset="0"/>
                <a:ea typeface="Calibri" panose="020F0502020204030204" pitchFamily="34" charset="0"/>
                <a:cs typeface="Calibri" panose="020F0502020204030204" pitchFamily="34" charset="0"/>
              </a:rPr>
              <a:t>quien </a:t>
            </a:r>
            <a:r>
              <a:rPr lang="es-CL" sz="2000" dirty="0" smtClean="0">
                <a:latin typeface="Calibri" panose="020F0502020204030204" pitchFamily="34" charset="0"/>
                <a:ea typeface="Calibri" panose="020F0502020204030204" pitchFamily="34" charset="0"/>
                <a:cs typeface="Calibri" panose="020F0502020204030204" pitchFamily="34" charset="0"/>
              </a:rPr>
              <a:t> organiza </a:t>
            </a:r>
            <a:r>
              <a:rPr lang="es-CL" sz="2000" dirty="0">
                <a:latin typeface="Calibri" panose="020F0502020204030204" pitchFamily="34" charset="0"/>
                <a:ea typeface="Calibri" panose="020F0502020204030204" pitchFamily="34" charset="0"/>
                <a:cs typeface="Calibri" panose="020F0502020204030204" pitchFamily="34" charset="0"/>
              </a:rPr>
              <a:t>los distintos encuentros y </a:t>
            </a:r>
            <a:r>
              <a:rPr lang="es-CL" sz="2000" dirty="0" smtClean="0">
                <a:latin typeface="Calibri" panose="020F0502020204030204" pitchFamily="34" charset="0"/>
                <a:ea typeface="Calibri" panose="020F0502020204030204" pitchFamily="34" charset="0"/>
                <a:cs typeface="Calibri" panose="020F0502020204030204" pitchFamily="34" charset="0"/>
              </a:rPr>
              <a:t>entrega </a:t>
            </a:r>
            <a:r>
              <a:rPr lang="es-CL" sz="2000" dirty="0">
                <a:latin typeface="Calibri" panose="020F0502020204030204" pitchFamily="34" charset="0"/>
                <a:ea typeface="Calibri" panose="020F0502020204030204" pitchFamily="34" charset="0"/>
                <a:cs typeface="Calibri" panose="020F0502020204030204" pitchFamily="34" charset="0"/>
              </a:rPr>
              <a:t>los lineamientos generales.</a:t>
            </a:r>
          </a:p>
          <a:p>
            <a:pPr marL="68580" indent="0">
              <a:buNone/>
            </a:pPr>
            <a:r>
              <a:rPr lang="es-CL" sz="2000" dirty="0" smtClean="0">
                <a:latin typeface="Calibri" panose="020F0502020204030204" pitchFamily="34" charset="0"/>
                <a:ea typeface="Calibri" panose="020F0502020204030204" pitchFamily="34" charset="0"/>
                <a:cs typeface="Calibri" panose="020F0502020204030204" pitchFamily="34" charset="0"/>
              </a:rPr>
              <a:t>Las </a:t>
            </a:r>
            <a:r>
              <a:rPr lang="es-CL" sz="2000" dirty="0">
                <a:latin typeface="Calibri" panose="020F0502020204030204" pitchFamily="34" charset="0"/>
                <a:ea typeface="Calibri" panose="020F0502020204030204" pitchFamily="34" charset="0"/>
                <a:cs typeface="Calibri" panose="020F0502020204030204" pitchFamily="34" charset="0"/>
              </a:rPr>
              <a:t>Reuniones y/o Encuentros durante el año fueron:</a:t>
            </a:r>
          </a:p>
          <a:p>
            <a:r>
              <a:rPr lang="es-CL" sz="2000" dirty="0" smtClean="0">
                <a:latin typeface="Calibri" panose="020F0502020204030204" pitchFamily="34" charset="0"/>
                <a:ea typeface="Calibri" panose="020F0502020204030204" pitchFamily="34" charset="0"/>
                <a:cs typeface="Calibri" panose="020F0502020204030204" pitchFamily="34" charset="0"/>
              </a:rPr>
              <a:t>·</a:t>
            </a:r>
            <a:r>
              <a:rPr lang="es-CL" sz="2000" b="1" dirty="0" smtClean="0">
                <a:latin typeface="Calibri" panose="020F0502020204030204" pitchFamily="34" charset="0"/>
                <a:ea typeface="Calibri" panose="020F0502020204030204" pitchFamily="34" charset="0"/>
                <a:cs typeface="Calibri" panose="020F0502020204030204" pitchFamily="34" charset="0"/>
              </a:rPr>
              <a:t>Equipo </a:t>
            </a:r>
            <a:r>
              <a:rPr lang="es-CL" sz="2000" b="1" dirty="0">
                <a:latin typeface="Calibri" panose="020F0502020204030204" pitchFamily="34" charset="0"/>
                <a:ea typeface="Calibri" panose="020F0502020204030204" pitchFamily="34" charset="0"/>
                <a:cs typeface="Calibri" panose="020F0502020204030204" pitchFamily="34" charset="0"/>
              </a:rPr>
              <a:t>ampliado</a:t>
            </a:r>
            <a:r>
              <a:rPr lang="es-CL" sz="2000" dirty="0">
                <a:latin typeface="Calibri" panose="020F0502020204030204" pitchFamily="34" charset="0"/>
                <a:ea typeface="Calibri" panose="020F0502020204030204" pitchFamily="34" charset="0"/>
                <a:cs typeface="Calibri" panose="020F0502020204030204" pitchFamily="34" charset="0"/>
              </a:rPr>
              <a:t>: Directoras, Sub Directoras de </a:t>
            </a:r>
            <a:r>
              <a:rPr lang="es-CL" sz="2000" dirty="0" smtClean="0">
                <a:latin typeface="Calibri" panose="020F0502020204030204" pitchFamily="34" charset="0"/>
                <a:ea typeface="Calibri" panose="020F0502020204030204" pitchFamily="34" charset="0"/>
                <a:cs typeface="Calibri" panose="020F0502020204030204" pitchFamily="34" charset="0"/>
              </a:rPr>
              <a:t>Formación, </a:t>
            </a:r>
            <a:r>
              <a:rPr lang="es-CL" sz="2000" dirty="0">
                <a:latin typeface="Calibri" panose="020F0502020204030204" pitchFamily="34" charset="0"/>
                <a:ea typeface="Calibri" panose="020F0502020204030204" pitchFamily="34" charset="0"/>
                <a:cs typeface="Calibri" panose="020F0502020204030204" pitchFamily="34" charset="0"/>
              </a:rPr>
              <a:t>Sub Directoras Académicas de los tres colegios, Coordinadora Red, </a:t>
            </a:r>
            <a:r>
              <a:rPr lang="es-CL" sz="2000" dirty="0" smtClean="0">
                <a:latin typeface="Calibri" panose="020F0502020204030204" pitchFamily="34" charset="0"/>
                <a:ea typeface="Calibri" panose="020F0502020204030204" pitchFamily="34" charset="0"/>
                <a:cs typeface="Calibri" panose="020F0502020204030204" pitchFamily="34" charset="0"/>
              </a:rPr>
              <a:t>Religiosa.</a:t>
            </a:r>
          </a:p>
          <a:p>
            <a:r>
              <a:rPr lang="es-CL" sz="2000" b="1" dirty="0" smtClean="0">
                <a:latin typeface="Calibri" panose="020F0502020204030204" pitchFamily="34" charset="0"/>
                <a:ea typeface="Calibri" panose="020F0502020204030204" pitchFamily="34" charset="0"/>
                <a:cs typeface="Calibri" panose="020F0502020204030204" pitchFamily="34" charset="0"/>
              </a:rPr>
              <a:t> Directoras</a:t>
            </a:r>
            <a:endParaRPr lang="es-CL" sz="2000" dirty="0">
              <a:latin typeface="Calibri" panose="020F0502020204030204" pitchFamily="34" charset="0"/>
              <a:ea typeface="Calibri" panose="020F0502020204030204" pitchFamily="34" charset="0"/>
              <a:cs typeface="Calibri" panose="020F0502020204030204" pitchFamily="34" charset="0"/>
            </a:endParaRPr>
          </a:p>
          <a:p>
            <a:r>
              <a:rPr lang="es-CL" sz="2000"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Coordinadoras de Pastoral </a:t>
            </a:r>
            <a:r>
              <a:rPr lang="es-CL" sz="2000" dirty="0">
                <a:latin typeface="Calibri" panose="020F0502020204030204" pitchFamily="34" charset="0"/>
                <a:ea typeface="Calibri" panose="020F0502020204030204" pitchFamily="34" charset="0"/>
                <a:cs typeface="Calibri" panose="020F0502020204030204" pitchFamily="34" charset="0"/>
              </a:rPr>
              <a:t>·	</a:t>
            </a:r>
            <a:r>
              <a:rPr lang="es-CL" sz="2000"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Encuentro Educadores</a:t>
            </a:r>
            <a:endParaRPr lang="es-CL" sz="2000" dirty="0">
              <a:latin typeface="Calibri" panose="020F0502020204030204" pitchFamily="34" charset="0"/>
              <a:ea typeface="Calibri" panose="020F0502020204030204" pitchFamily="34" charset="0"/>
              <a:cs typeface="Calibri" panose="020F0502020204030204" pitchFamily="34" charset="0"/>
            </a:endParaRPr>
          </a:p>
          <a:p>
            <a:r>
              <a:rPr lang="es-CL" sz="2000" dirty="0">
                <a:latin typeface="Calibri" panose="020F0502020204030204" pitchFamily="34" charset="0"/>
                <a:ea typeface="Calibri" panose="020F0502020204030204" pitchFamily="34" charset="0"/>
                <a:cs typeface="Calibri" panose="020F0502020204030204" pitchFamily="34" charset="0"/>
              </a:rPr>
              <a:t>· </a:t>
            </a:r>
            <a:r>
              <a:rPr lang="es-CL" sz="2000" b="1"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Administradoras </a:t>
            </a:r>
            <a:r>
              <a:rPr lang="es-CL" sz="2000" dirty="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Subdirectoras Académicas </a:t>
            </a:r>
            <a:r>
              <a:rPr lang="es-CL" sz="2000" dirty="0" smtClean="0">
                <a:latin typeface="Calibri" panose="020F0502020204030204" pitchFamily="34" charset="0"/>
                <a:ea typeface="Calibri" panose="020F0502020204030204" pitchFamily="34" charset="0"/>
                <a:cs typeface="Calibri" panose="020F0502020204030204" pitchFamily="34" charset="0"/>
              </a:rPr>
              <a:t>·</a:t>
            </a:r>
          </a:p>
          <a:p>
            <a:r>
              <a:rPr lang="es-CL" sz="2000"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Profesores de </a:t>
            </a:r>
            <a:r>
              <a:rPr lang="es-CL" sz="2000" b="1" dirty="0" smtClean="0">
                <a:latin typeface="Calibri" panose="020F0502020204030204" pitchFamily="34" charset="0"/>
                <a:ea typeface="Calibri" panose="020F0502020204030204" pitchFamily="34" charset="0"/>
                <a:cs typeface="Calibri" panose="020F0502020204030204" pitchFamily="34" charset="0"/>
              </a:rPr>
              <a:t>Religión</a:t>
            </a:r>
            <a:r>
              <a:rPr lang="es-CL" sz="2000"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Equipos de Orientación</a:t>
            </a:r>
            <a:endParaRPr lang="es-CL" sz="2000" dirty="0">
              <a:latin typeface="Calibri" panose="020F0502020204030204" pitchFamily="34" charset="0"/>
              <a:ea typeface="Calibri" panose="020F0502020204030204" pitchFamily="34" charset="0"/>
              <a:cs typeface="Calibri" panose="020F0502020204030204" pitchFamily="34" charset="0"/>
            </a:endParaRPr>
          </a:p>
          <a:p>
            <a:r>
              <a:rPr lang="es-CL" sz="2000"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Asesores Centros de </a:t>
            </a:r>
            <a:r>
              <a:rPr lang="es-CL" sz="2000" b="1" dirty="0" smtClean="0">
                <a:latin typeface="Calibri" panose="020F0502020204030204" pitchFamily="34" charset="0"/>
                <a:ea typeface="Calibri" panose="020F0502020204030204" pitchFamily="34" charset="0"/>
                <a:cs typeface="Calibri" panose="020F0502020204030204" pitchFamily="34" charset="0"/>
              </a:rPr>
              <a:t>Estudiantes </a:t>
            </a:r>
            <a:r>
              <a:rPr lang="es-CL" sz="2000" dirty="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Equipos de Pastoral</a:t>
            </a:r>
            <a:endParaRPr lang="es-CL" sz="2000" dirty="0">
              <a:latin typeface="Calibri" panose="020F0502020204030204" pitchFamily="34" charset="0"/>
              <a:ea typeface="Calibri" panose="020F0502020204030204" pitchFamily="34" charset="0"/>
              <a:cs typeface="Calibri" panose="020F0502020204030204" pitchFamily="34" charset="0"/>
            </a:endParaRPr>
          </a:p>
          <a:p>
            <a:r>
              <a:rPr lang="es-CL" sz="2000" dirty="0">
                <a:latin typeface="Calibri" panose="020F0502020204030204" pitchFamily="34" charset="0"/>
                <a:ea typeface="Calibri" panose="020F0502020204030204" pitchFamily="34" charset="0"/>
                <a:cs typeface="Calibri" panose="020F0502020204030204" pitchFamily="34" charset="0"/>
              </a:rPr>
              <a:t>· </a:t>
            </a:r>
            <a:r>
              <a:rPr lang="es-CL" sz="2000" b="1" dirty="0" smtClean="0">
                <a:latin typeface="Calibri" panose="020F0502020204030204" pitchFamily="34" charset="0"/>
                <a:ea typeface="Calibri" panose="020F0502020204030204" pitchFamily="34" charset="0"/>
                <a:cs typeface="Calibri" panose="020F0502020204030204" pitchFamily="34" charset="0"/>
              </a:rPr>
              <a:t>Jefes de Departamento</a:t>
            </a:r>
            <a:r>
              <a:rPr lang="es-CL" sz="2000" dirty="0" smtClean="0">
                <a:latin typeface="Calibri" panose="020F0502020204030204" pitchFamily="34" charset="0"/>
                <a:ea typeface="Calibri" panose="020F0502020204030204" pitchFamily="34" charset="0"/>
                <a:cs typeface="Calibri" panose="020F0502020204030204" pitchFamily="34" charset="0"/>
              </a:rPr>
              <a:t>· </a:t>
            </a:r>
            <a:r>
              <a:rPr lang="es-CL" sz="2000" b="1"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Centros de </a:t>
            </a:r>
            <a:r>
              <a:rPr lang="es-CL" sz="2000" b="1" dirty="0" smtClean="0">
                <a:latin typeface="Calibri" panose="020F0502020204030204" pitchFamily="34" charset="0"/>
                <a:ea typeface="Calibri" panose="020F0502020204030204" pitchFamily="34" charset="0"/>
                <a:cs typeface="Calibri" panose="020F0502020204030204" pitchFamily="34" charset="0"/>
              </a:rPr>
              <a:t>Estudiantes</a:t>
            </a:r>
            <a:endParaRPr lang="es-CL" sz="2000" dirty="0">
              <a:latin typeface="Calibri" panose="020F0502020204030204" pitchFamily="34" charset="0"/>
              <a:ea typeface="Calibri" panose="020F0502020204030204" pitchFamily="34" charset="0"/>
              <a:cs typeface="Calibri" panose="020F0502020204030204" pitchFamily="34" charset="0"/>
            </a:endParaRPr>
          </a:p>
          <a:p>
            <a:endParaRPr lang="es-CL"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77873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72000" y="2708476"/>
            <a:ext cx="3672407" cy="1702160"/>
          </a:xfrm>
        </p:spPr>
        <p:txBody>
          <a:bodyPr>
            <a:normAutofit fontScale="90000"/>
          </a:bodyPr>
          <a:lstStyle/>
          <a:p>
            <a:pPr algn="ctr"/>
            <a:r>
              <a:rPr lang="es-CL" b="1" dirty="0"/>
              <a:t>3</a:t>
            </a:r>
            <a:r>
              <a:rPr lang="es-CL" b="1" dirty="0" smtClean="0"/>
              <a:t>. INFORME TECNICO PEDAGOGICO</a:t>
            </a:r>
            <a:endParaRPr lang="es-CL" b="1" dirty="0"/>
          </a:p>
        </p:txBody>
      </p:sp>
    </p:spTree>
    <p:extLst>
      <p:ext uri="{BB962C8B-B14F-4D97-AF65-F5344CB8AC3E}">
        <p14:creationId xmlns:p14="http://schemas.microsoft.com/office/powerpoint/2010/main" val="891459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980728"/>
            <a:ext cx="7488832" cy="4824536"/>
          </a:xfrm>
        </p:spPr>
        <p:txBody>
          <a:bodyPr>
            <a:normAutofit/>
          </a:bodyPr>
          <a:lstStyle/>
          <a:p>
            <a:endParaRPr lang="es-CL" dirty="0" smtClean="0"/>
          </a:p>
          <a:p>
            <a:endParaRPr lang="es-CL" dirty="0"/>
          </a:p>
          <a:p>
            <a:r>
              <a:rPr lang="es-CL" dirty="0" smtClean="0"/>
              <a:t>Matricula: 1357  Estudiantes</a:t>
            </a:r>
          </a:p>
          <a:p>
            <a:r>
              <a:rPr lang="es-CL" dirty="0" smtClean="0"/>
              <a:t>PIE : 269  Estudiantes</a:t>
            </a:r>
          </a:p>
          <a:p>
            <a:r>
              <a:rPr lang="es-CL" dirty="0" smtClean="0"/>
              <a:t>SEP: 713 Estudiantes</a:t>
            </a:r>
          </a:p>
          <a:p>
            <a:pPr marL="68580" indent="0">
              <a:buNone/>
            </a:pPr>
            <a:endParaRPr lang="es-CL" dirty="0" smtClean="0"/>
          </a:p>
          <a:p>
            <a:endParaRPr lang="es-CL" dirty="0"/>
          </a:p>
          <a:p>
            <a:pPr marL="68580" indent="0">
              <a:buNone/>
            </a:pPr>
            <a:endParaRPr lang="es-CL" dirty="0" smtClean="0"/>
          </a:p>
          <a:p>
            <a:endParaRPr lang="es-CL" dirty="0" smtClean="0"/>
          </a:p>
          <a:p>
            <a:endParaRPr lang="es-CL" dirty="0"/>
          </a:p>
        </p:txBody>
      </p:sp>
    </p:spTree>
    <p:extLst>
      <p:ext uri="{BB962C8B-B14F-4D97-AF65-F5344CB8AC3E}">
        <p14:creationId xmlns:p14="http://schemas.microsoft.com/office/powerpoint/2010/main" val="3943673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908720"/>
            <a:ext cx="7992888" cy="4995917"/>
          </a:xfrm>
        </p:spPr>
        <p:txBody>
          <a:bodyPr>
            <a:normAutofit fontScale="85000" lnSpcReduction="20000"/>
          </a:bodyPr>
          <a:lstStyle/>
          <a:p>
            <a:pPr marL="68580" indent="0" algn="just">
              <a:buNone/>
            </a:pPr>
            <a:r>
              <a:rPr lang="es-CL" dirty="0" smtClean="0"/>
              <a:t>a. </a:t>
            </a:r>
            <a:r>
              <a:rPr lang="es-CL" sz="2600" b="1" dirty="0" smtClean="0">
                <a:latin typeface="Calibri" panose="020F0502020204030204" pitchFamily="34" charset="0"/>
                <a:ea typeface="Calibri" panose="020F0502020204030204" pitchFamily="34" charset="0"/>
                <a:cs typeface="Calibri" panose="020F0502020204030204" pitchFamily="34" charset="0"/>
              </a:rPr>
              <a:t>ENFOQUE </a:t>
            </a:r>
            <a:r>
              <a:rPr lang="es-CL" sz="2600" b="1" dirty="0">
                <a:latin typeface="Calibri" panose="020F0502020204030204" pitchFamily="34" charset="0"/>
                <a:ea typeface="Calibri" panose="020F0502020204030204" pitchFamily="34" charset="0"/>
                <a:cs typeface="Calibri" panose="020F0502020204030204" pitchFamily="34" charset="0"/>
              </a:rPr>
              <a:t>DE LA ENSEÑANZA PARA LA COMPRENSIÓN PROFUNDA</a:t>
            </a:r>
            <a:endParaRPr lang="es-CL" sz="2600" dirty="0">
              <a:latin typeface="Calibri" panose="020F0502020204030204" pitchFamily="34" charset="0"/>
              <a:ea typeface="Calibri" panose="020F0502020204030204" pitchFamily="34" charset="0"/>
              <a:cs typeface="Calibri" panose="020F0502020204030204" pitchFamily="34" charset="0"/>
            </a:endParaRPr>
          </a:p>
          <a:p>
            <a:pPr marL="68580" indent="0" algn="just">
              <a:buNone/>
            </a:pPr>
            <a:r>
              <a:rPr lang="es-CL" sz="26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2600" dirty="0">
                <a:latin typeface="Calibri" panose="020F0502020204030204" pitchFamily="34" charset="0"/>
                <a:ea typeface="Calibri" panose="020F0502020204030204" pitchFamily="34" charset="0"/>
                <a:cs typeface="Calibri" panose="020F0502020204030204" pitchFamily="34" charset="0"/>
              </a:rPr>
              <a:t>Este enfoque se ha trabajado de manera sistemática en las prácticas de los docentes del colegio. No sólo por los que ya han realizado el Diplomado que los habilita, sino también por los demás docentes que a pesar de no tener el Diplomado han recibido en Consejos Académicos, información que les permita desarrollar sus clases en la misma línea que sus pares.</a:t>
            </a:r>
          </a:p>
          <a:p>
            <a:pPr marL="68580" indent="0" algn="just">
              <a:buNone/>
            </a:pPr>
            <a:r>
              <a:rPr lang="es-CL" sz="26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2600" dirty="0">
                <a:latin typeface="Calibri" panose="020F0502020204030204" pitchFamily="34" charset="0"/>
                <a:ea typeface="Calibri" panose="020F0502020204030204" pitchFamily="34" charset="0"/>
                <a:cs typeface="Calibri" panose="020F0502020204030204" pitchFamily="34" charset="0"/>
              </a:rPr>
              <a:t>D</a:t>
            </a:r>
            <a:r>
              <a:rPr lang="es-CL" sz="2600" dirty="0" smtClean="0">
                <a:latin typeface="Calibri" panose="020F0502020204030204" pitchFamily="34" charset="0"/>
                <a:ea typeface="Calibri" panose="020F0502020204030204" pitchFamily="34" charset="0"/>
                <a:cs typeface="Calibri" panose="020F0502020204030204" pitchFamily="34" charset="0"/>
              </a:rPr>
              <a:t>esde hace 4 años no ha sido posible </a:t>
            </a:r>
            <a:r>
              <a:rPr lang="es-CL" sz="2600" dirty="0">
                <a:latin typeface="Calibri" panose="020F0502020204030204" pitchFamily="34" charset="0"/>
                <a:ea typeface="Calibri" panose="020F0502020204030204" pitchFamily="34" charset="0"/>
                <a:cs typeface="Calibri" panose="020F0502020204030204" pitchFamily="34" charset="0"/>
              </a:rPr>
              <a:t>capacitar a Docentes pues la Pontificia Universidad Católica de Chile </a:t>
            </a:r>
            <a:r>
              <a:rPr lang="es-CL" sz="2600" dirty="0" smtClean="0">
                <a:latin typeface="Calibri" panose="020F0502020204030204" pitchFamily="34" charset="0"/>
                <a:ea typeface="Calibri" panose="020F0502020204030204" pitchFamily="34" charset="0"/>
                <a:cs typeface="Calibri" panose="020F0502020204030204" pitchFamily="34" charset="0"/>
              </a:rPr>
              <a:t>no ha impartido </a:t>
            </a:r>
            <a:r>
              <a:rPr lang="es-CL" sz="2600" dirty="0">
                <a:latin typeface="Calibri" panose="020F0502020204030204" pitchFamily="34" charset="0"/>
                <a:ea typeface="Calibri" panose="020F0502020204030204" pitchFamily="34" charset="0"/>
                <a:cs typeface="Calibri" panose="020F0502020204030204" pitchFamily="34" charset="0"/>
              </a:rPr>
              <a:t>el Diplomado </a:t>
            </a:r>
            <a:r>
              <a:rPr lang="es-CL" sz="2600" dirty="0" smtClean="0">
                <a:latin typeface="Calibri" panose="020F0502020204030204" pitchFamily="34" charset="0"/>
                <a:ea typeface="Calibri" panose="020F0502020204030204" pitchFamily="34" charset="0"/>
                <a:cs typeface="Calibri" panose="020F0502020204030204" pitchFamily="34" charset="0"/>
              </a:rPr>
              <a:t>estos años.</a:t>
            </a:r>
          </a:p>
          <a:p>
            <a:pPr marL="68580" indent="0" algn="just">
              <a:buNone/>
            </a:pPr>
            <a:r>
              <a:rPr lang="es-CL" sz="2600" dirty="0" smtClean="0">
                <a:latin typeface="Calibri" panose="020F0502020204030204" pitchFamily="34" charset="0"/>
                <a:ea typeface="Calibri" panose="020F0502020204030204" pitchFamily="34" charset="0"/>
                <a:cs typeface="Calibri" panose="020F0502020204030204" pitchFamily="34" charset="0"/>
              </a:rPr>
              <a:t>Estamos en conversaciones para que el 2023 se pueda retomar a través de un curso certificado por la PUC. Serán 20 docentes  en conjunto con el colegio Sagrado Corazón de Apoquindo.</a:t>
            </a:r>
            <a:endParaRPr lang="es-CL" sz="2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6842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052736"/>
            <a:ext cx="7056900" cy="4779893"/>
          </a:xfrm>
        </p:spPr>
        <p:txBody>
          <a:bodyPr>
            <a:normAutofit/>
          </a:bodyPr>
          <a:lstStyle/>
          <a:p>
            <a:pPr marL="68580" indent="0" algn="just">
              <a:buNone/>
            </a:pPr>
            <a:r>
              <a:rPr lang="es-CL" b="1" dirty="0"/>
              <a:t>b</a:t>
            </a:r>
            <a:r>
              <a:rPr lang="es-CL" dirty="0"/>
              <a:t>	</a:t>
            </a:r>
            <a:r>
              <a:rPr lang="es-CL" b="1" dirty="0">
                <a:latin typeface="Calibri" panose="020F0502020204030204" pitchFamily="34" charset="0"/>
                <a:ea typeface="Calibri" panose="020F0502020204030204" pitchFamily="34" charset="0"/>
                <a:cs typeface="Calibri" panose="020F0502020204030204" pitchFamily="34" charset="0"/>
              </a:rPr>
              <a:t>EVALUACIÓN DE DESEMPEÑO DOCENTE</a:t>
            </a:r>
            <a:endParaRPr lang="es-CL" dirty="0">
              <a:latin typeface="Calibri" panose="020F0502020204030204" pitchFamily="34" charset="0"/>
              <a:ea typeface="Calibri" panose="020F0502020204030204" pitchFamily="34" charset="0"/>
              <a:cs typeface="Calibri" panose="020F0502020204030204" pitchFamily="34" charset="0"/>
            </a:endParaRPr>
          </a:p>
          <a:p>
            <a:pPr marL="68580" indent="0" algn="just">
              <a:buNone/>
            </a:pPr>
            <a:r>
              <a:rPr lang="es-CL"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dirty="0" smtClean="0">
                <a:latin typeface="Calibri" panose="020F0502020204030204" pitchFamily="34" charset="0"/>
                <a:ea typeface="Calibri" panose="020F0502020204030204" pitchFamily="34" charset="0"/>
                <a:cs typeface="Calibri" panose="020F0502020204030204" pitchFamily="34" charset="0"/>
              </a:rPr>
              <a:t>Para </a:t>
            </a:r>
            <a:r>
              <a:rPr lang="es-CL" dirty="0">
                <a:latin typeface="Calibri" panose="020F0502020204030204" pitchFamily="34" charset="0"/>
                <a:ea typeface="Calibri" panose="020F0502020204030204" pitchFamily="34" charset="0"/>
                <a:cs typeface="Calibri" panose="020F0502020204030204" pitchFamily="34" charset="0"/>
              </a:rPr>
              <a:t>la Comunidad Educativa, la evaluación es concebida como un proceso continuo y permanente de carácter formativo, orientado a mejorar la labor pedagógica de los educadores y, por sobre todo, a promover su desarrollo profesional continuo.</a:t>
            </a:r>
          </a:p>
          <a:p>
            <a:pPr marL="68580" indent="0" algn="just">
              <a:buNone/>
            </a:pPr>
            <a:r>
              <a:rPr lang="es-ES" dirty="0" smtClean="0">
                <a:latin typeface="Calibri" panose="020F0502020204030204" pitchFamily="34" charset="0"/>
                <a:ea typeface="Calibri" panose="020F0502020204030204" pitchFamily="34" charset="0"/>
                <a:cs typeface="Calibri" panose="020F0502020204030204" pitchFamily="34" charset="0"/>
              </a:rPr>
              <a:t>Nuestro colegio ingresó a Carrera Docente por lo que cada año se evalúa un número  importante de docentes de distintas asignaturas. </a:t>
            </a:r>
            <a:endParaRPr lang="es-CL"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0938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lta costura">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728</TotalTime>
  <Words>837</Words>
  <Application>Microsoft Office PowerPoint</Application>
  <PresentationFormat>Presentación en pantalla (4:3)</PresentationFormat>
  <Paragraphs>396</Paragraphs>
  <Slides>31</Slides>
  <Notes>9</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31</vt:i4>
      </vt:variant>
    </vt:vector>
  </HeadingPairs>
  <TitlesOfParts>
    <vt:vector size="33" baseType="lpstr">
      <vt:lpstr>Austin</vt:lpstr>
      <vt:lpstr>Hoja de cálculo</vt:lpstr>
      <vt:lpstr> CUENTA PUBLICA 2022     COLEGIO DEL SAGRADO CORAZON CONCEPCION</vt:lpstr>
      <vt:lpstr>Presentación de PowerPoint</vt:lpstr>
      <vt:lpstr>Presentación de PowerPoint</vt:lpstr>
      <vt:lpstr>2. Red de Colegios Del Sagrado Corazón</vt:lpstr>
      <vt:lpstr>Presentación de PowerPoint</vt:lpstr>
      <vt:lpstr>3. INFORME TECNICO PEDAGOGICO</vt:lpstr>
      <vt:lpstr>Presentación de PowerPoint</vt:lpstr>
      <vt:lpstr>Presentación de PowerPoint</vt:lpstr>
      <vt:lpstr>Presentación de PowerPoint</vt:lpstr>
      <vt:lpstr>Presentación de PowerPoint</vt:lpstr>
      <vt:lpstr>d. RENDIMIENTO   2022</vt:lpstr>
      <vt:lpstr>Presentación de PowerPoint</vt:lpstr>
      <vt:lpstr>             PROMEDIOS  ENSEÑANZA BÁSICA  (1° a 4° Básico)</vt:lpstr>
      <vt:lpstr>         </vt:lpstr>
      <vt:lpstr> PROMEDIOS ENSEÑANZA MEDIA </vt:lpstr>
      <vt:lpstr>                                                                          PROMEDIOS ENSEÑANZA MEDIA ASIGNATURAS DE PROFUNDIZACIÓN 3° medio       </vt:lpstr>
      <vt:lpstr>                                                                          PROMEDIOS ENSEÑANZA MEDIA ASIGNATURAS DE PROFUNDIZACIÓN 4° medio      </vt:lpstr>
      <vt:lpstr>RENDIMIENTO POR NIVEL </vt:lpstr>
      <vt:lpstr>REPROBACIÓN POR NIVEL </vt:lpstr>
      <vt:lpstr>PROMEDIOS POR CICLOS</vt:lpstr>
      <vt:lpstr>Presentación de PowerPoint</vt:lpstr>
      <vt:lpstr>Presentación de PowerPoint</vt:lpstr>
      <vt:lpstr>INFORME ECONOMICO</vt:lpstr>
      <vt:lpstr>Presentación de PowerPoint</vt:lpstr>
      <vt:lpstr>Presentación de PowerPoint</vt:lpstr>
      <vt:lpstr>Presentación de PowerPoint</vt:lpstr>
      <vt:lpstr>Presentación de PowerPoint</vt:lpstr>
      <vt:lpstr>Presentación de PowerPoint</vt:lpstr>
      <vt:lpstr>Presentación de PowerPoint</vt:lpstr>
      <vt:lpstr>DEUDA 2022</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 Escolar  Mayo 2021</dc:title>
  <dc:creator>Xcontreras</dc:creator>
  <cp:lastModifiedBy>equipo</cp:lastModifiedBy>
  <cp:revision>65</cp:revision>
  <dcterms:created xsi:type="dcterms:W3CDTF">2021-05-17T23:40:27Z</dcterms:created>
  <dcterms:modified xsi:type="dcterms:W3CDTF">2023-04-12T14:43:40Z</dcterms:modified>
</cp:coreProperties>
</file>