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6" r:id="rId2"/>
    <p:sldId id="325" r:id="rId3"/>
    <p:sldId id="328" r:id="rId4"/>
    <p:sldId id="333" r:id="rId5"/>
    <p:sldId id="332" r:id="rId6"/>
    <p:sldId id="274" r:id="rId7"/>
    <p:sldId id="326" r:id="rId8"/>
    <p:sldId id="329" r:id="rId9"/>
    <p:sldId id="330" r:id="rId10"/>
    <p:sldId id="331" r:id="rId11"/>
    <p:sldId id="327" r:id="rId12"/>
    <p:sldId id="291" r:id="rId13"/>
    <p:sldId id="293" r:id="rId14"/>
    <p:sldId id="294" r:id="rId15"/>
    <p:sldId id="296" r:id="rId16"/>
    <p:sldId id="321" r:id="rId17"/>
    <p:sldId id="322" r:id="rId18"/>
    <p:sldId id="300" r:id="rId19"/>
    <p:sldId id="324" r:id="rId20"/>
    <p:sldId id="290" r:id="rId21"/>
    <p:sldId id="334" r:id="rId22"/>
    <p:sldId id="335" r:id="rId23"/>
    <p:sldId id="304" r:id="rId24"/>
    <p:sldId id="337" r:id="rId25"/>
    <p:sldId id="338" r:id="rId26"/>
    <p:sldId id="340" r:id="rId27"/>
    <p:sldId id="341" r:id="rId28"/>
    <p:sldId id="344" r:id="rId29"/>
    <p:sldId id="345" r:id="rId30"/>
    <p:sldId id="343" r:id="rId31"/>
    <p:sldId id="336" r:id="rId3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098" y="-58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7F6A53-D0DA-4584-80AE-13172B3EEB84}" type="datetimeFigureOut">
              <a:rPr lang="es-CL" smtClean="0"/>
              <a:t>12-04-2023</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D53B72-7F6E-45DA-B503-7702762FC975}" type="slidenum">
              <a:rPr lang="es-CL" smtClean="0"/>
              <a:t>‹Nº›</a:t>
            </a:fld>
            <a:endParaRPr lang="es-CL"/>
          </a:p>
        </p:txBody>
      </p:sp>
    </p:spTree>
    <p:extLst>
      <p:ext uri="{BB962C8B-B14F-4D97-AF65-F5344CB8AC3E}">
        <p14:creationId xmlns:p14="http://schemas.microsoft.com/office/powerpoint/2010/main" val="1945643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2:notes"/>
          <p:cNvSpPr txBox="1">
            <a:spLocks noGrp="1"/>
          </p:cNvSpPr>
          <p:nvPr>
            <p:ph type="body" idx="1"/>
          </p:nvPr>
        </p:nvSpPr>
        <p:spPr>
          <a:xfrm>
            <a:off x="685800" y="4343401"/>
            <a:ext cx="5486400" cy="4114800"/>
          </a:xfrm>
          <a:prstGeom prst="rect">
            <a:avLst/>
          </a:prstGeom>
        </p:spPr>
        <p:txBody>
          <a:bodyPr spcFirstLastPara="1" wrap="square" lIns="91409" tIns="45692" rIns="91409" bIns="45692" anchor="t" anchorCtr="0">
            <a:noAutofit/>
          </a:bodyPr>
          <a:lstStyle/>
          <a:p>
            <a:pPr>
              <a:spcBef>
                <a:spcPts val="352"/>
              </a:spcBef>
            </a:pPr>
            <a:endParaRPr/>
          </a:p>
        </p:txBody>
      </p:sp>
      <p:sp>
        <p:nvSpPr>
          <p:cNvPr id="141" name="Google Shape;141;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3:notes"/>
          <p:cNvSpPr txBox="1">
            <a:spLocks noGrp="1"/>
          </p:cNvSpPr>
          <p:nvPr>
            <p:ph type="body" idx="1"/>
          </p:nvPr>
        </p:nvSpPr>
        <p:spPr>
          <a:xfrm>
            <a:off x="685800" y="4343401"/>
            <a:ext cx="5486400" cy="4114800"/>
          </a:xfrm>
          <a:prstGeom prst="rect">
            <a:avLst/>
          </a:prstGeom>
        </p:spPr>
        <p:txBody>
          <a:bodyPr spcFirstLastPara="1" wrap="square" lIns="91409" tIns="45692" rIns="91409" bIns="45692" anchor="t" anchorCtr="0">
            <a:noAutofit/>
          </a:bodyPr>
          <a:lstStyle/>
          <a:p>
            <a:pPr>
              <a:spcBef>
                <a:spcPts val="352"/>
              </a:spcBef>
            </a:pPr>
            <a:endParaRPr/>
          </a:p>
        </p:txBody>
      </p:sp>
      <p:sp>
        <p:nvSpPr>
          <p:cNvPr id="147" name="Google Shape;14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4:notes"/>
          <p:cNvSpPr txBox="1">
            <a:spLocks noGrp="1"/>
          </p:cNvSpPr>
          <p:nvPr>
            <p:ph type="body" idx="1"/>
          </p:nvPr>
        </p:nvSpPr>
        <p:spPr>
          <a:xfrm>
            <a:off x="685800" y="4343401"/>
            <a:ext cx="5486400" cy="4114800"/>
          </a:xfrm>
          <a:prstGeom prst="rect">
            <a:avLst/>
          </a:prstGeom>
        </p:spPr>
        <p:txBody>
          <a:bodyPr spcFirstLastPara="1" wrap="square" lIns="91409" tIns="45692" rIns="91409" bIns="45692" anchor="t" anchorCtr="0">
            <a:noAutofit/>
          </a:bodyPr>
          <a:lstStyle/>
          <a:p>
            <a:pPr>
              <a:spcBef>
                <a:spcPts val="352"/>
              </a:spcBef>
            </a:pPr>
            <a:endParaRPr/>
          </a:p>
        </p:txBody>
      </p:sp>
      <p:sp>
        <p:nvSpPr>
          <p:cNvPr id="153" name="Google Shape;15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5:notes"/>
          <p:cNvSpPr txBox="1">
            <a:spLocks noGrp="1"/>
          </p:cNvSpPr>
          <p:nvPr>
            <p:ph type="body" idx="1"/>
          </p:nvPr>
        </p:nvSpPr>
        <p:spPr>
          <a:xfrm>
            <a:off x="685800" y="4343401"/>
            <a:ext cx="5486400" cy="4114800"/>
          </a:xfrm>
          <a:prstGeom prst="rect">
            <a:avLst/>
          </a:prstGeom>
        </p:spPr>
        <p:txBody>
          <a:bodyPr spcFirstLastPara="1" wrap="square" lIns="91409" tIns="45692" rIns="91409" bIns="45692" anchor="t" anchorCtr="0">
            <a:noAutofit/>
          </a:bodyPr>
          <a:lstStyle/>
          <a:p>
            <a:pPr>
              <a:spcBef>
                <a:spcPts val="352"/>
              </a:spcBef>
            </a:pPr>
            <a:endParaRPr/>
          </a:p>
        </p:txBody>
      </p:sp>
      <p:sp>
        <p:nvSpPr>
          <p:cNvPr id="160" name="Google Shape;16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6:notes"/>
          <p:cNvSpPr txBox="1">
            <a:spLocks noGrp="1"/>
          </p:cNvSpPr>
          <p:nvPr>
            <p:ph type="body" idx="1"/>
          </p:nvPr>
        </p:nvSpPr>
        <p:spPr>
          <a:xfrm>
            <a:off x="685800" y="4343401"/>
            <a:ext cx="5486400" cy="4114800"/>
          </a:xfrm>
          <a:prstGeom prst="rect">
            <a:avLst/>
          </a:prstGeom>
        </p:spPr>
        <p:txBody>
          <a:bodyPr spcFirstLastPara="1" wrap="square" lIns="91409" tIns="45692" rIns="91409" bIns="45692" anchor="t" anchorCtr="0">
            <a:noAutofit/>
          </a:bodyPr>
          <a:lstStyle/>
          <a:p>
            <a:pPr>
              <a:spcBef>
                <a:spcPts val="352"/>
              </a:spcBef>
            </a:pPr>
            <a:endParaRPr/>
          </a:p>
        </p:txBody>
      </p:sp>
      <p:sp>
        <p:nvSpPr>
          <p:cNvPr id="166" name="Google Shape;16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1bd0554cd5e_0_0:notes"/>
          <p:cNvSpPr txBox="1">
            <a:spLocks noGrp="1"/>
          </p:cNvSpPr>
          <p:nvPr>
            <p:ph type="body" idx="1"/>
          </p:nvPr>
        </p:nvSpPr>
        <p:spPr>
          <a:xfrm>
            <a:off x="685801" y="4343401"/>
            <a:ext cx="5486487" cy="4114903"/>
          </a:xfrm>
          <a:prstGeom prst="rect">
            <a:avLst/>
          </a:prstGeom>
        </p:spPr>
        <p:txBody>
          <a:bodyPr spcFirstLastPara="1" wrap="square" lIns="91409" tIns="45692" rIns="91409" bIns="45692" anchor="t" anchorCtr="0">
            <a:noAutofit/>
          </a:bodyPr>
          <a:lstStyle/>
          <a:p>
            <a:pPr>
              <a:spcBef>
                <a:spcPts val="352"/>
              </a:spcBef>
            </a:pPr>
            <a:endParaRPr/>
          </a:p>
        </p:txBody>
      </p:sp>
      <p:sp>
        <p:nvSpPr>
          <p:cNvPr id="172" name="Google Shape;172;g1bd0554cd5e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8:notes"/>
          <p:cNvSpPr txBox="1">
            <a:spLocks noGrp="1"/>
          </p:cNvSpPr>
          <p:nvPr>
            <p:ph type="body" idx="1"/>
          </p:nvPr>
        </p:nvSpPr>
        <p:spPr>
          <a:xfrm>
            <a:off x="685800" y="4343401"/>
            <a:ext cx="5486400" cy="4114800"/>
          </a:xfrm>
          <a:prstGeom prst="rect">
            <a:avLst/>
          </a:prstGeom>
          <a:noFill/>
          <a:ln>
            <a:noFill/>
          </a:ln>
        </p:spPr>
        <p:txBody>
          <a:bodyPr spcFirstLastPara="1" wrap="square" lIns="91409" tIns="45692" rIns="91409" bIns="45692" anchor="t" anchorCtr="0">
            <a:normAutofit/>
          </a:bodyPr>
          <a:lstStyle/>
          <a:p>
            <a:endParaRPr/>
          </a:p>
        </p:txBody>
      </p:sp>
      <p:sp>
        <p:nvSpPr>
          <p:cNvPr id="179" name="Google Shape;179;p8:notes"/>
          <p:cNvSpPr txBox="1">
            <a:spLocks noGrp="1"/>
          </p:cNvSpPr>
          <p:nvPr>
            <p:ph type="sldNum" idx="12"/>
          </p:nvPr>
        </p:nvSpPr>
        <p:spPr>
          <a:xfrm>
            <a:off x="3884613" y="8685214"/>
            <a:ext cx="2971800" cy="457200"/>
          </a:xfrm>
          <a:prstGeom prst="rect">
            <a:avLst/>
          </a:prstGeom>
          <a:noFill/>
          <a:ln>
            <a:noFill/>
          </a:ln>
        </p:spPr>
        <p:txBody>
          <a:bodyPr spcFirstLastPara="1" wrap="square" lIns="91409" tIns="45692" rIns="91409" bIns="45692" anchor="b" anchorCtr="0">
            <a:noAutofit/>
          </a:bodyPr>
          <a:lstStyle/>
          <a:p>
            <a:fld id="{00000000-1234-1234-1234-123412341234}" type="slidenum">
              <a:rPr lang="es-CL"/>
              <a:pPr/>
              <a:t>18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c5f7aa79f4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1c5f7aa79f4_0_0:notes"/>
          <p:cNvSpPr txBox="1">
            <a:spLocks noGrp="1"/>
          </p:cNvSpPr>
          <p:nvPr>
            <p:ph type="body" idx="1"/>
          </p:nvPr>
        </p:nvSpPr>
        <p:spPr>
          <a:xfrm>
            <a:off x="685801" y="4343401"/>
            <a:ext cx="5486487" cy="4114903"/>
          </a:xfrm>
          <a:prstGeom prst="rect">
            <a:avLst/>
          </a:prstGeom>
          <a:noFill/>
          <a:ln>
            <a:noFill/>
          </a:ln>
        </p:spPr>
        <p:txBody>
          <a:bodyPr spcFirstLastPara="1" wrap="square" lIns="91409" tIns="45692" rIns="91409" bIns="45692" anchor="t" anchorCtr="0">
            <a:noAutofit/>
          </a:bodyPr>
          <a:lstStyle/>
          <a:p>
            <a:endParaRPr/>
          </a:p>
        </p:txBody>
      </p:sp>
      <p:sp>
        <p:nvSpPr>
          <p:cNvPr id="187" name="Google Shape;187;g1c5f7aa79f4_0_0:notes"/>
          <p:cNvSpPr txBox="1">
            <a:spLocks noGrp="1"/>
          </p:cNvSpPr>
          <p:nvPr>
            <p:ph type="sldNum" idx="12"/>
          </p:nvPr>
        </p:nvSpPr>
        <p:spPr>
          <a:xfrm>
            <a:off x="3884613" y="8685214"/>
            <a:ext cx="2971786" cy="457342"/>
          </a:xfrm>
          <a:prstGeom prst="rect">
            <a:avLst/>
          </a:prstGeom>
          <a:noFill/>
          <a:ln>
            <a:noFill/>
          </a:ln>
        </p:spPr>
        <p:txBody>
          <a:bodyPr spcFirstLastPara="1" wrap="square" lIns="91409" tIns="45692" rIns="91409" bIns="45692" anchor="b" anchorCtr="0">
            <a:noAutofit/>
          </a:bodyPr>
          <a:lstStyle/>
          <a:p>
            <a:fld id="{00000000-1234-1234-1234-123412341234}" type="slidenum">
              <a:rPr lang="es-CL"/>
              <a:pPr/>
              <a:t>19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9:notes"/>
          <p:cNvSpPr txBox="1">
            <a:spLocks noGrp="1"/>
          </p:cNvSpPr>
          <p:nvPr>
            <p:ph type="body" idx="1"/>
          </p:nvPr>
        </p:nvSpPr>
        <p:spPr>
          <a:xfrm>
            <a:off x="685800" y="4343401"/>
            <a:ext cx="5486400" cy="4114800"/>
          </a:xfrm>
          <a:prstGeom prst="rect">
            <a:avLst/>
          </a:prstGeom>
        </p:spPr>
        <p:txBody>
          <a:bodyPr spcFirstLastPara="1" wrap="square" lIns="91409" tIns="45692" rIns="91409" bIns="45692" anchor="t" anchorCtr="0">
            <a:noAutofit/>
          </a:bodyPr>
          <a:lstStyle/>
          <a:p>
            <a:pPr>
              <a:spcBef>
                <a:spcPts val="352"/>
              </a:spcBef>
            </a:pPr>
            <a:endParaRPr/>
          </a:p>
        </p:txBody>
      </p:sp>
      <p:sp>
        <p:nvSpPr>
          <p:cNvPr id="186" name="Google Shape;18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E4E1BF7-EFBE-46EF-A60C-BC904797E134}" type="datetimeFigureOut">
              <a:rPr lang="es-CL" smtClean="0"/>
              <a:t>12-04-2023</a:t>
            </a:fld>
            <a:endParaRPr lang="es-C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93B86C5-5F0C-4C6E-9591-B97ADB0D90BC}" type="slidenum">
              <a:rPr lang="es-CL" smtClean="0"/>
              <a:t>‹Nº›</a:t>
            </a:fld>
            <a:endParaRPr lang="es-C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E4E1BF7-EFBE-46EF-A60C-BC904797E134}" type="datetimeFigureOut">
              <a:rPr lang="es-CL" smtClean="0"/>
              <a:t>12-04-2023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93B86C5-5F0C-4C6E-9591-B97ADB0D90BC}"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E4E1BF7-EFBE-46EF-A60C-BC904797E134}" type="datetimeFigureOut">
              <a:rPr lang="es-CL" smtClean="0"/>
              <a:t>12-04-2023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93B86C5-5F0C-4C6E-9591-B97ADB0D90BC}"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E4E1BF7-EFBE-46EF-A60C-BC904797E134}" type="datetimeFigureOut">
              <a:rPr lang="es-CL" smtClean="0"/>
              <a:t>12-04-2023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93B86C5-5F0C-4C6E-9591-B97ADB0D90BC}"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E4E1BF7-EFBE-46EF-A60C-BC904797E134}" type="datetimeFigureOut">
              <a:rPr lang="es-CL" smtClean="0"/>
              <a:t>12-04-2023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93B86C5-5F0C-4C6E-9591-B97ADB0D90BC}"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E4E1BF7-EFBE-46EF-A60C-BC904797E134}" type="datetimeFigureOut">
              <a:rPr lang="es-CL" smtClean="0"/>
              <a:t>12-04-2023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93B86C5-5F0C-4C6E-9591-B97ADB0D90BC}" type="slidenum">
              <a:rPr lang="es-CL" smtClean="0"/>
              <a:t>‹Nº›</a:t>
            </a:fld>
            <a:endParaRPr lang="es-CL"/>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E4E1BF7-EFBE-46EF-A60C-BC904797E134}" type="datetimeFigureOut">
              <a:rPr lang="es-CL" smtClean="0"/>
              <a:t>12-04-2023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93B86C5-5F0C-4C6E-9591-B97ADB0D90BC}"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E4E1BF7-EFBE-46EF-A60C-BC904797E134}" type="datetimeFigureOut">
              <a:rPr lang="es-CL" smtClean="0"/>
              <a:t>12-04-2023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93B86C5-5F0C-4C6E-9591-B97ADB0D90BC}"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E1BF7-EFBE-46EF-A60C-BC904797E134}" type="datetimeFigureOut">
              <a:rPr lang="es-CL" smtClean="0"/>
              <a:t>12-04-2023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93B86C5-5F0C-4C6E-9591-B97ADB0D90BC}"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E4E1BF7-EFBE-46EF-A60C-BC904797E134}" type="datetimeFigureOut">
              <a:rPr lang="es-CL" smtClean="0"/>
              <a:t>12-04-2023</a:t>
            </a:fld>
            <a:endParaRPr lang="es-CL"/>
          </a:p>
        </p:txBody>
      </p:sp>
      <p:sp>
        <p:nvSpPr>
          <p:cNvPr id="7" name="Slide Number Placeholder 6"/>
          <p:cNvSpPr>
            <a:spLocks noGrp="1"/>
          </p:cNvSpPr>
          <p:nvPr>
            <p:ph type="sldNum" sz="quarter" idx="12"/>
          </p:nvPr>
        </p:nvSpPr>
        <p:spPr/>
        <p:txBody>
          <a:bodyPr/>
          <a:lstStyle/>
          <a:p>
            <a:fld id="{293B86C5-5F0C-4C6E-9591-B97ADB0D90BC}" type="slidenum">
              <a:rPr lang="es-CL" smtClean="0"/>
              <a:t>‹Nº›</a:t>
            </a:fld>
            <a:endParaRPr lang="es-C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E4E1BF7-EFBE-46EF-A60C-BC904797E134}" type="datetimeFigureOut">
              <a:rPr lang="es-CL" smtClean="0"/>
              <a:t>12-04-2023</a:t>
            </a:fld>
            <a:endParaRPr lang="es-C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7" name="Slide Number Placeholder 6"/>
          <p:cNvSpPr>
            <a:spLocks noGrp="1"/>
          </p:cNvSpPr>
          <p:nvPr>
            <p:ph type="sldNum" sz="quarter" idx="12"/>
          </p:nvPr>
        </p:nvSpPr>
        <p:spPr/>
        <p:txBody>
          <a:bodyPr/>
          <a:lstStyle/>
          <a:p>
            <a:fld id="{293B86C5-5F0C-4C6E-9591-B97ADB0D90BC}"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E4E1BF7-EFBE-46EF-A60C-BC904797E134}" type="datetimeFigureOut">
              <a:rPr lang="es-CL" smtClean="0"/>
              <a:t>12-04-2023</a:t>
            </a:fld>
            <a:endParaRPr lang="es-C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93B86C5-5F0C-4C6E-9591-B97ADB0D90BC}"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5.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4572001" y="2308077"/>
            <a:ext cx="3474720" cy="3857227"/>
          </a:xfrm>
        </p:spPr>
        <p:txBody>
          <a:bodyPr>
            <a:normAutofit fontScale="90000"/>
          </a:bodyPr>
          <a:lstStyle/>
          <a:p>
            <a:pPr algn="ctr"/>
            <a:r>
              <a:rPr lang="es-ES" sz="2800" b="1" dirty="0" smtClean="0"/>
              <a:t/>
            </a:r>
            <a:br>
              <a:rPr lang="es-ES" sz="2800" b="1" dirty="0" smtClean="0"/>
            </a:br>
            <a:r>
              <a:rPr lang="es-ES" b="1" dirty="0" smtClean="0">
                <a:latin typeface="Calibri" panose="020F0502020204030204" pitchFamily="34" charset="0"/>
                <a:ea typeface="Calibri" panose="020F0502020204030204" pitchFamily="34" charset="0"/>
                <a:cs typeface="Calibri" panose="020F0502020204030204" pitchFamily="34" charset="0"/>
              </a:rPr>
              <a:t>CUENTA PUBLICA</a:t>
            </a:r>
            <a:br>
              <a:rPr lang="es-ES" b="1" dirty="0" smtClean="0">
                <a:latin typeface="Calibri" panose="020F0502020204030204" pitchFamily="34" charset="0"/>
                <a:ea typeface="Calibri" panose="020F0502020204030204" pitchFamily="34" charset="0"/>
                <a:cs typeface="Calibri" panose="020F0502020204030204" pitchFamily="34" charset="0"/>
              </a:rPr>
            </a:br>
            <a:r>
              <a:rPr lang="es-ES" b="1" dirty="0" smtClean="0">
                <a:latin typeface="Calibri" panose="020F0502020204030204" pitchFamily="34" charset="0"/>
                <a:ea typeface="Calibri" panose="020F0502020204030204" pitchFamily="34" charset="0"/>
                <a:cs typeface="Calibri" panose="020F0502020204030204" pitchFamily="34" charset="0"/>
              </a:rPr>
              <a:t>2022</a:t>
            </a:r>
            <a:br>
              <a:rPr lang="es-ES" b="1" dirty="0" smtClean="0">
                <a:latin typeface="Calibri" panose="020F0502020204030204" pitchFamily="34" charset="0"/>
                <a:ea typeface="Calibri" panose="020F0502020204030204" pitchFamily="34" charset="0"/>
                <a:cs typeface="Calibri" panose="020F0502020204030204" pitchFamily="34" charset="0"/>
              </a:rPr>
            </a:br>
            <a:r>
              <a:rPr lang="es-ES" sz="2800" b="1" dirty="0">
                <a:latin typeface="Calibri" panose="020F0502020204030204" pitchFamily="34" charset="0"/>
                <a:ea typeface="Calibri" panose="020F0502020204030204" pitchFamily="34" charset="0"/>
                <a:cs typeface="Calibri" panose="020F0502020204030204" pitchFamily="34" charset="0"/>
              </a:rPr>
              <a:t/>
            </a:r>
            <a:br>
              <a:rPr lang="es-ES" sz="2800" b="1" dirty="0">
                <a:latin typeface="Calibri" panose="020F0502020204030204" pitchFamily="34" charset="0"/>
                <a:ea typeface="Calibri" panose="020F0502020204030204" pitchFamily="34" charset="0"/>
                <a:cs typeface="Calibri" panose="020F0502020204030204" pitchFamily="34" charset="0"/>
              </a:rPr>
            </a:br>
            <a:r>
              <a:rPr lang="es-ES" sz="2800" b="1" dirty="0" smtClean="0">
                <a:latin typeface="Calibri" panose="020F0502020204030204" pitchFamily="34" charset="0"/>
                <a:ea typeface="Calibri" panose="020F0502020204030204" pitchFamily="34" charset="0"/>
                <a:cs typeface="Calibri" panose="020F0502020204030204" pitchFamily="34" charset="0"/>
              </a:rPr>
              <a:t/>
            </a:r>
            <a:br>
              <a:rPr lang="es-ES" sz="2800" b="1" dirty="0" smtClean="0">
                <a:latin typeface="Calibri" panose="020F0502020204030204" pitchFamily="34" charset="0"/>
                <a:ea typeface="Calibri" panose="020F0502020204030204" pitchFamily="34" charset="0"/>
                <a:cs typeface="Calibri" panose="020F0502020204030204" pitchFamily="34" charset="0"/>
              </a:rPr>
            </a:br>
            <a:r>
              <a:rPr lang="es-ES" sz="2800" b="1" dirty="0">
                <a:latin typeface="Calibri" panose="020F0502020204030204" pitchFamily="34" charset="0"/>
                <a:ea typeface="Calibri" panose="020F0502020204030204" pitchFamily="34" charset="0"/>
                <a:cs typeface="Calibri" panose="020F0502020204030204" pitchFamily="34" charset="0"/>
              </a:rPr>
              <a:t/>
            </a:r>
            <a:br>
              <a:rPr lang="es-ES" sz="2800" b="1" dirty="0">
                <a:latin typeface="Calibri" panose="020F0502020204030204" pitchFamily="34" charset="0"/>
                <a:ea typeface="Calibri" panose="020F0502020204030204" pitchFamily="34" charset="0"/>
                <a:cs typeface="Calibri" panose="020F0502020204030204" pitchFamily="34" charset="0"/>
              </a:rPr>
            </a:br>
            <a:r>
              <a:rPr lang="es-ES" sz="2800" b="1" dirty="0" smtClean="0">
                <a:latin typeface="Calibri" panose="020F0502020204030204" pitchFamily="34" charset="0"/>
                <a:ea typeface="Calibri" panose="020F0502020204030204" pitchFamily="34" charset="0"/>
                <a:cs typeface="Calibri" panose="020F0502020204030204" pitchFamily="34" charset="0"/>
              </a:rPr>
              <a:t/>
            </a:r>
            <a:br>
              <a:rPr lang="es-ES" sz="2800" b="1" dirty="0" smtClean="0">
                <a:latin typeface="Calibri" panose="020F0502020204030204" pitchFamily="34" charset="0"/>
                <a:ea typeface="Calibri" panose="020F0502020204030204" pitchFamily="34" charset="0"/>
                <a:cs typeface="Calibri" panose="020F0502020204030204" pitchFamily="34" charset="0"/>
              </a:rPr>
            </a:br>
            <a:r>
              <a:rPr lang="es-ES" sz="2000" b="1" dirty="0" smtClean="0">
                <a:latin typeface="Calibri" panose="020F0502020204030204" pitchFamily="34" charset="0"/>
                <a:ea typeface="Calibri" panose="020F0502020204030204" pitchFamily="34" charset="0"/>
                <a:cs typeface="Calibri" panose="020F0502020204030204" pitchFamily="34" charset="0"/>
              </a:rPr>
              <a:t>COLEGIO DEL SAGRADO CORAZON</a:t>
            </a:r>
            <a:br>
              <a:rPr lang="es-ES" sz="2000" b="1" dirty="0" smtClean="0">
                <a:latin typeface="Calibri" panose="020F0502020204030204" pitchFamily="34" charset="0"/>
                <a:ea typeface="Calibri" panose="020F0502020204030204" pitchFamily="34" charset="0"/>
                <a:cs typeface="Calibri" panose="020F0502020204030204" pitchFamily="34" charset="0"/>
              </a:rPr>
            </a:br>
            <a:r>
              <a:rPr lang="es-ES" sz="2000" b="1" dirty="0" smtClean="0">
                <a:latin typeface="Calibri" panose="020F0502020204030204" pitchFamily="34" charset="0"/>
                <a:ea typeface="Calibri" panose="020F0502020204030204" pitchFamily="34" charset="0"/>
                <a:cs typeface="Calibri" panose="020F0502020204030204" pitchFamily="34" charset="0"/>
              </a:rPr>
              <a:t>CONCEPCION</a:t>
            </a:r>
            <a:endParaRPr lang="es-CL" sz="2000" b="1" dirty="0">
              <a:latin typeface="Calibri" panose="020F0502020204030204" pitchFamily="34" charset="0"/>
              <a:ea typeface="Calibri" panose="020F0502020204030204" pitchFamily="34" charset="0"/>
              <a:cs typeface="Calibri" panose="020F0502020204030204" pitchFamily="34" charset="0"/>
            </a:endParaRPr>
          </a:p>
        </p:txBody>
      </p:sp>
      <p:pic>
        <p:nvPicPr>
          <p:cNvPr id="1026" name="Picture 2" descr="C:\Users\Xcontreras\Desktop\logo_sagrado_corazon_concepc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04664"/>
            <a:ext cx="1414463" cy="1903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5675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836712"/>
            <a:ext cx="6777317" cy="4995917"/>
          </a:xfrm>
        </p:spPr>
        <p:txBody>
          <a:bodyPr/>
          <a:lstStyle/>
          <a:p>
            <a:pPr marL="68580" indent="0">
              <a:buNone/>
            </a:pPr>
            <a:r>
              <a:rPr lang="es-CL" b="1" dirty="0"/>
              <a:t>c. Plan de Mejoramiento </a:t>
            </a:r>
            <a:r>
              <a:rPr lang="es-CL" b="1" dirty="0" smtClean="0"/>
              <a:t>Educativo</a:t>
            </a:r>
          </a:p>
          <a:p>
            <a:pPr marL="68580" indent="0">
              <a:buNone/>
            </a:pPr>
            <a:endParaRPr lang="es-CL" dirty="0"/>
          </a:p>
          <a:p>
            <a:pPr marL="68580" indent="0" algn="just">
              <a:buNone/>
            </a:pPr>
            <a:r>
              <a:rPr lang="es-CL" dirty="0" smtClean="0"/>
              <a:t>Se termina el período de 4 años del Plan de mejoramiento iniciado el año 2019.</a:t>
            </a:r>
            <a:endParaRPr lang="es-CL" dirty="0"/>
          </a:p>
          <a:p>
            <a:pPr marL="68580" indent="0" algn="just">
              <a:buNone/>
            </a:pPr>
            <a:r>
              <a:rPr lang="es-CL" dirty="0" smtClean="0"/>
              <a:t>Se puso </a:t>
            </a:r>
            <a:r>
              <a:rPr lang="es-CL" dirty="0"/>
              <a:t>énfasis </a:t>
            </a:r>
            <a:r>
              <a:rPr lang="es-CL" dirty="0" smtClean="0"/>
              <a:t>en la </a:t>
            </a:r>
            <a:r>
              <a:rPr lang="es-CL" dirty="0"/>
              <a:t>implementación de estrategias que </a:t>
            </a:r>
            <a:r>
              <a:rPr lang="es-CL" dirty="0" smtClean="0"/>
              <a:t>permitan </a:t>
            </a:r>
            <a:r>
              <a:rPr lang="es-CL" dirty="0"/>
              <a:t>el logro de los objetivos, tanto anuales como </a:t>
            </a:r>
            <a:r>
              <a:rPr lang="es-CL" dirty="0" smtClean="0"/>
              <a:t>al período de </a:t>
            </a:r>
            <a:r>
              <a:rPr lang="es-CL" dirty="0"/>
              <a:t>4 años.</a:t>
            </a:r>
          </a:p>
          <a:p>
            <a:endParaRPr lang="es-CL" dirty="0"/>
          </a:p>
        </p:txBody>
      </p:sp>
    </p:spTree>
    <p:extLst>
      <p:ext uri="{BB962C8B-B14F-4D97-AF65-F5344CB8AC3E}">
        <p14:creationId xmlns:p14="http://schemas.microsoft.com/office/powerpoint/2010/main" val="181531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2636912"/>
            <a:ext cx="7024744" cy="1224136"/>
          </a:xfrm>
        </p:spPr>
        <p:style>
          <a:lnRef idx="1">
            <a:schemeClr val="accent1"/>
          </a:lnRef>
          <a:fillRef idx="2">
            <a:schemeClr val="accent1"/>
          </a:fillRef>
          <a:effectRef idx="1">
            <a:schemeClr val="accent1"/>
          </a:effectRef>
          <a:fontRef idx="minor">
            <a:schemeClr val="dk1"/>
          </a:fontRef>
        </p:style>
        <p:txBody>
          <a:bodyPr/>
          <a:lstStyle/>
          <a:p>
            <a:pPr algn="ctr"/>
            <a:r>
              <a:rPr lang="es-CL" b="1" dirty="0" smtClean="0"/>
              <a:t>d. RENDIMIENTO   2022</a:t>
            </a:r>
            <a:endParaRPr lang="es-CL" b="1" dirty="0"/>
          </a:p>
        </p:txBody>
      </p:sp>
    </p:spTree>
    <p:extLst>
      <p:ext uri="{BB962C8B-B14F-4D97-AF65-F5344CB8AC3E}">
        <p14:creationId xmlns:p14="http://schemas.microsoft.com/office/powerpoint/2010/main" val="766156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graphicFrame>
        <p:nvGraphicFramePr>
          <p:cNvPr id="144" name="Google Shape;144;p2"/>
          <p:cNvGraphicFramePr/>
          <p:nvPr>
            <p:extLst>
              <p:ext uri="{D42A27DB-BD31-4B8C-83A1-F6EECF244321}">
                <p14:modId xmlns:p14="http://schemas.microsoft.com/office/powerpoint/2010/main" val="880497250"/>
              </p:ext>
            </p:extLst>
          </p:nvPr>
        </p:nvGraphicFramePr>
        <p:xfrm>
          <a:off x="251520" y="-144297"/>
          <a:ext cx="8634300" cy="7029681"/>
        </p:xfrm>
        <a:graphic>
          <a:graphicData uri="http://schemas.openxmlformats.org/drawingml/2006/table">
            <a:tbl>
              <a:tblPr>
                <a:gradFill>
                  <a:gsLst>
                    <a:gs pos="0">
                      <a:srgbClr val="FFFFFF"/>
                    </a:gs>
                    <a:gs pos="44000">
                      <a:srgbClr val="FFCAA1"/>
                    </a:gs>
                    <a:gs pos="100000">
                      <a:srgbClr val="FC9A3B"/>
                    </a:gs>
                  </a:gsLst>
                  <a:lin ang="5400000" scaled="0"/>
                </a:gradFill>
              </a:tblPr>
              <a:tblGrid>
                <a:gridCol w="3421050"/>
                <a:gridCol w="2656550"/>
                <a:gridCol w="2556700"/>
              </a:tblGrid>
              <a:tr h="831713">
                <a:tc>
                  <a:txBody>
                    <a:bodyPr/>
                    <a:lstStyle/>
                    <a:p>
                      <a:pPr marL="0" marR="0" lvl="0" indent="0" algn="ctr" rtl="0">
                        <a:spcBef>
                          <a:spcPts val="0"/>
                        </a:spcBef>
                        <a:spcAft>
                          <a:spcPts val="0"/>
                        </a:spcAft>
                        <a:buNone/>
                      </a:pPr>
                      <a:r>
                        <a:rPr lang="es-CL" b="1" u="none" strike="noStrike" cap="none" dirty="0">
                          <a:solidFill>
                            <a:schemeClr val="tx1"/>
                          </a:solidFill>
                        </a:rPr>
                        <a:t>Asignatura / Ámbito</a:t>
                      </a:r>
                      <a:endParaRPr b="1" u="none" strike="noStrike" cap="none" dirty="0">
                        <a:solidFill>
                          <a:schemeClr val="tx1"/>
                        </a:solidFill>
                      </a:endParaRPr>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s-CL" b="1" u="none" strike="noStrike" cap="none" dirty="0">
                          <a:solidFill>
                            <a:schemeClr val="tx1"/>
                          </a:solidFill>
                        </a:rPr>
                        <a:t>% Promedio NT1 - PRE-KINDER</a:t>
                      </a:r>
                      <a:endParaRPr b="1" u="none" strike="noStrike" cap="none" dirty="0">
                        <a:solidFill>
                          <a:schemeClr val="tx1"/>
                        </a:solidFill>
                      </a:endParaRPr>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s-CL" b="1" u="none" strike="noStrike" cap="none" dirty="0">
                          <a:solidFill>
                            <a:schemeClr val="tx1"/>
                          </a:solidFill>
                        </a:rPr>
                        <a:t>% Promedio NT2 - KINDER</a:t>
                      </a:r>
                      <a:endParaRPr b="1" u="none" strike="noStrike" cap="none" dirty="0">
                        <a:solidFill>
                          <a:schemeClr val="tx1"/>
                        </a:solidFill>
                      </a:endParaRPr>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r>
              <a:tr h="523036">
                <a:tc>
                  <a:txBody>
                    <a:bodyPr/>
                    <a:lstStyle/>
                    <a:p>
                      <a:pPr marL="0" marR="0" lvl="0" indent="0" algn="l" rtl="0">
                        <a:spcBef>
                          <a:spcPts val="0"/>
                        </a:spcBef>
                        <a:spcAft>
                          <a:spcPts val="0"/>
                        </a:spcAft>
                        <a:buNone/>
                      </a:pPr>
                      <a:r>
                        <a:rPr lang="es-CL" b="1" u="none" strike="noStrike" cap="none" dirty="0"/>
                        <a:t>Lenguaje Verbal</a:t>
                      </a:r>
                      <a:endParaRPr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spcBef>
                          <a:spcPts val="0"/>
                        </a:spcBef>
                        <a:spcAft>
                          <a:spcPts val="0"/>
                        </a:spcAft>
                        <a:buNone/>
                      </a:pPr>
                      <a:r>
                        <a:rPr lang="es-CL" sz="1600" b="1" dirty="0"/>
                        <a:t>87</a:t>
                      </a:r>
                      <a:r>
                        <a:rPr lang="es-CL" sz="1600" b="1" u="none" strike="noStrike" cap="none" dirty="0"/>
                        <a:t>%</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spcBef>
                          <a:spcPts val="0"/>
                        </a:spcBef>
                        <a:spcAft>
                          <a:spcPts val="0"/>
                        </a:spcAft>
                        <a:buNone/>
                      </a:pPr>
                      <a:r>
                        <a:rPr lang="es-CL" sz="1600" b="1" u="none" strike="noStrike" cap="none" dirty="0"/>
                        <a:t>96%</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534267">
                <a:tc>
                  <a:txBody>
                    <a:bodyPr/>
                    <a:lstStyle/>
                    <a:p>
                      <a:pPr marL="0" marR="0" lvl="0" indent="0" algn="l" rtl="0">
                        <a:spcBef>
                          <a:spcPts val="0"/>
                        </a:spcBef>
                        <a:spcAft>
                          <a:spcPts val="0"/>
                        </a:spcAft>
                        <a:buNone/>
                      </a:pPr>
                      <a:r>
                        <a:rPr lang="es-CL" b="1" u="none" strike="noStrike" cap="none"/>
                        <a:t>Pensamiento Matemático</a:t>
                      </a:r>
                      <a:endParaRPr b="1" i="1" u="none" strike="noStrike" cap="none">
                        <a:solidFill>
                          <a:srgbClr val="783F04"/>
                        </a:solidFill>
                        <a:latin typeface="Arial"/>
                        <a:ea typeface="Arial"/>
                        <a:cs typeface="Arial"/>
                        <a:sym typeface="Arial"/>
                      </a:endParaRPr>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spcBef>
                          <a:spcPts val="0"/>
                        </a:spcBef>
                        <a:spcAft>
                          <a:spcPts val="0"/>
                        </a:spcAft>
                        <a:buNone/>
                      </a:pPr>
                      <a:r>
                        <a:rPr lang="es-CL" sz="1600" b="1" dirty="0"/>
                        <a:t>86</a:t>
                      </a:r>
                      <a:r>
                        <a:rPr lang="es-CL" sz="1600" b="1" u="none" strike="noStrike" cap="none" dirty="0"/>
                        <a:t>%</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spcBef>
                          <a:spcPts val="0"/>
                        </a:spcBef>
                        <a:spcAft>
                          <a:spcPts val="0"/>
                        </a:spcAft>
                        <a:buNone/>
                      </a:pPr>
                      <a:r>
                        <a:rPr lang="es-CL" sz="1600" b="1" u="none" strike="noStrike" cap="none" dirty="0"/>
                        <a:t>9</a:t>
                      </a:r>
                      <a:r>
                        <a:rPr lang="es-CL" sz="1600" b="1" dirty="0"/>
                        <a:t>5</a:t>
                      </a:r>
                      <a:r>
                        <a:rPr lang="es-CL" sz="1600" b="1" u="none" strike="noStrike" cap="none" dirty="0"/>
                        <a:t>%</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523036">
                <a:tc>
                  <a:txBody>
                    <a:bodyPr/>
                    <a:lstStyle/>
                    <a:p>
                      <a:pPr marL="0" marR="0" lvl="0" indent="0" algn="l" rtl="0">
                        <a:spcBef>
                          <a:spcPts val="0"/>
                        </a:spcBef>
                        <a:spcAft>
                          <a:spcPts val="0"/>
                        </a:spcAft>
                        <a:buNone/>
                      </a:pPr>
                      <a:r>
                        <a:rPr lang="es-CL" b="1" u="none" strike="noStrike" cap="none"/>
                        <a:t>Exp. Entorno Natural</a:t>
                      </a:r>
                      <a:endParaRPr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spcBef>
                          <a:spcPts val="0"/>
                        </a:spcBef>
                        <a:spcAft>
                          <a:spcPts val="0"/>
                        </a:spcAft>
                        <a:buNone/>
                      </a:pPr>
                      <a:r>
                        <a:rPr lang="es-CL" sz="1600" b="1"/>
                        <a:t>83</a:t>
                      </a:r>
                      <a:r>
                        <a:rPr lang="es-CL" sz="1600" b="1" u="none" strike="noStrike" cap="none"/>
                        <a:t>%</a:t>
                      </a:r>
                      <a:endParaRPr sz="1600"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spcBef>
                          <a:spcPts val="0"/>
                        </a:spcBef>
                        <a:spcAft>
                          <a:spcPts val="0"/>
                        </a:spcAft>
                        <a:buNone/>
                      </a:pPr>
                      <a:r>
                        <a:rPr lang="es-CL" sz="1600" b="1" u="none" strike="noStrike" cap="none" dirty="0"/>
                        <a:t>96%</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523036">
                <a:tc>
                  <a:txBody>
                    <a:bodyPr/>
                    <a:lstStyle/>
                    <a:p>
                      <a:pPr marL="0" marR="0" lvl="0" indent="0" algn="l" rtl="0">
                        <a:spcBef>
                          <a:spcPts val="0"/>
                        </a:spcBef>
                        <a:spcAft>
                          <a:spcPts val="0"/>
                        </a:spcAft>
                        <a:buNone/>
                      </a:pPr>
                      <a:r>
                        <a:rPr lang="es-CL" b="1" u="none" strike="noStrike" cap="none"/>
                        <a:t>Com. Entorno Sociocultural</a:t>
                      </a:r>
                      <a:endParaRPr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spcBef>
                          <a:spcPts val="0"/>
                        </a:spcBef>
                        <a:spcAft>
                          <a:spcPts val="0"/>
                        </a:spcAft>
                        <a:buNone/>
                      </a:pPr>
                      <a:r>
                        <a:rPr lang="es-CL" sz="1600" b="1"/>
                        <a:t>86</a:t>
                      </a:r>
                      <a:r>
                        <a:rPr lang="es-CL" sz="1600" b="1" u="none" strike="noStrike" cap="none"/>
                        <a:t>%</a:t>
                      </a:r>
                      <a:endParaRPr sz="1600"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spcBef>
                          <a:spcPts val="0"/>
                        </a:spcBef>
                        <a:spcAft>
                          <a:spcPts val="0"/>
                        </a:spcAft>
                        <a:buNone/>
                      </a:pPr>
                      <a:r>
                        <a:rPr lang="es-CL" sz="1600" b="1" u="none" strike="noStrike" cap="none" dirty="0"/>
                        <a:t>9</a:t>
                      </a:r>
                      <a:r>
                        <a:rPr lang="es-CL" sz="1600" b="1" dirty="0"/>
                        <a:t>4</a:t>
                      </a:r>
                      <a:r>
                        <a:rPr lang="es-CL" sz="1600" b="1" u="none" strike="noStrike" cap="none" dirty="0"/>
                        <a:t>%</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523036">
                <a:tc>
                  <a:txBody>
                    <a:bodyPr/>
                    <a:lstStyle/>
                    <a:p>
                      <a:pPr marL="0" marR="0" lvl="0" indent="0" algn="l" rtl="0">
                        <a:spcBef>
                          <a:spcPts val="0"/>
                        </a:spcBef>
                        <a:spcAft>
                          <a:spcPts val="0"/>
                        </a:spcAft>
                        <a:buNone/>
                      </a:pPr>
                      <a:r>
                        <a:rPr lang="es-CL" b="1" u="none" strike="noStrike" cap="none"/>
                        <a:t>Lenguajes Artísticos</a:t>
                      </a:r>
                      <a:endParaRPr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a:t>7</a:t>
                      </a:r>
                      <a:r>
                        <a:rPr lang="es-CL" sz="1600" b="1" u="none" strike="noStrike" cap="none"/>
                        <a:t>6%</a:t>
                      </a:r>
                      <a:endParaRPr sz="1600"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u="none" strike="noStrike" cap="none" dirty="0"/>
                        <a:t>9</a:t>
                      </a:r>
                      <a:r>
                        <a:rPr lang="es-CL" sz="1600" b="1" dirty="0"/>
                        <a:t>5</a:t>
                      </a:r>
                      <a:r>
                        <a:rPr lang="es-CL" sz="1600" b="1" u="none" strike="noStrike" cap="none" dirty="0"/>
                        <a:t>%</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523036">
                <a:tc>
                  <a:txBody>
                    <a:bodyPr/>
                    <a:lstStyle/>
                    <a:p>
                      <a:pPr marL="0" marR="0" lvl="0" indent="0" algn="l" rtl="0">
                        <a:spcBef>
                          <a:spcPts val="0"/>
                        </a:spcBef>
                        <a:spcAft>
                          <a:spcPts val="0"/>
                        </a:spcAft>
                        <a:buNone/>
                      </a:pPr>
                      <a:r>
                        <a:rPr lang="es-CL" b="1" u="none" strike="noStrike" cap="none"/>
                        <a:t>Inglés</a:t>
                      </a:r>
                      <a:endParaRPr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u="none" strike="noStrike" cap="none"/>
                        <a:t>9</a:t>
                      </a:r>
                      <a:r>
                        <a:rPr lang="es-CL" sz="1600" b="1"/>
                        <a:t>1</a:t>
                      </a:r>
                      <a:r>
                        <a:rPr lang="es-CL" sz="1600" b="1" u="none" strike="noStrike" cap="none"/>
                        <a:t>%</a:t>
                      </a:r>
                      <a:endParaRPr sz="1600"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u="none" strike="noStrike" cap="none" dirty="0"/>
                        <a:t>9</a:t>
                      </a:r>
                      <a:r>
                        <a:rPr lang="es-CL" sz="1600" b="1" dirty="0"/>
                        <a:t>4</a:t>
                      </a:r>
                      <a:r>
                        <a:rPr lang="es-CL" sz="1600" b="1" u="none" strike="noStrike" cap="none" dirty="0"/>
                        <a:t>%</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523036">
                <a:tc>
                  <a:txBody>
                    <a:bodyPr/>
                    <a:lstStyle/>
                    <a:p>
                      <a:pPr marL="0" marR="0" lvl="0" indent="0" algn="l" rtl="0">
                        <a:spcBef>
                          <a:spcPts val="0"/>
                        </a:spcBef>
                        <a:spcAft>
                          <a:spcPts val="0"/>
                        </a:spcAft>
                        <a:buNone/>
                      </a:pPr>
                      <a:r>
                        <a:rPr lang="es-CL" b="1" u="none" strike="noStrike" cap="none"/>
                        <a:t>Corporalidad y Movimiento</a:t>
                      </a:r>
                      <a:endParaRPr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a:t>89</a:t>
                      </a:r>
                      <a:r>
                        <a:rPr lang="es-CL" sz="1600" b="1" u="none" strike="noStrike" cap="none"/>
                        <a:t>%</a:t>
                      </a:r>
                      <a:endParaRPr sz="1600"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u="none" strike="noStrike" cap="none" dirty="0"/>
                        <a:t>99%</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831713">
                <a:tc>
                  <a:txBody>
                    <a:bodyPr/>
                    <a:lstStyle/>
                    <a:p>
                      <a:pPr marL="0" marR="0" lvl="0" indent="0" algn="l" rtl="0">
                        <a:spcBef>
                          <a:spcPts val="0"/>
                        </a:spcBef>
                        <a:spcAft>
                          <a:spcPts val="0"/>
                        </a:spcAft>
                        <a:buNone/>
                      </a:pPr>
                      <a:r>
                        <a:rPr lang="es-CL" b="1" u="none" strike="noStrike" cap="none"/>
                        <a:t>Corporalidad y Movimiento (Ed. Física)</a:t>
                      </a:r>
                      <a:endParaRPr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a:t>95</a:t>
                      </a:r>
                      <a:r>
                        <a:rPr lang="es-CL" sz="1600" b="1" u="none" strike="noStrike" cap="none"/>
                        <a:t>%</a:t>
                      </a:r>
                      <a:endParaRPr sz="1600"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lvl="0" indent="0" algn="ctr" rtl="0">
                        <a:spcBef>
                          <a:spcPts val="0"/>
                        </a:spcBef>
                        <a:spcAft>
                          <a:spcPts val="0"/>
                        </a:spcAft>
                        <a:buNone/>
                      </a:pPr>
                      <a:r>
                        <a:rPr lang="es-CL" sz="1600" b="1" dirty="0"/>
                        <a:t>97%</a:t>
                      </a:r>
                      <a:endParaRPr sz="1600" b="1"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523036">
                <a:tc>
                  <a:txBody>
                    <a:bodyPr/>
                    <a:lstStyle/>
                    <a:p>
                      <a:pPr marL="0" marR="0" lvl="0" indent="0" algn="l" rtl="0">
                        <a:spcBef>
                          <a:spcPts val="0"/>
                        </a:spcBef>
                        <a:spcAft>
                          <a:spcPts val="0"/>
                        </a:spcAft>
                        <a:buNone/>
                      </a:pPr>
                      <a:r>
                        <a:rPr lang="es-CL" b="1"/>
                        <a:t>Identidad y Autonomía</a:t>
                      </a:r>
                      <a:endParaRPr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a:t>92</a:t>
                      </a:r>
                      <a:r>
                        <a:rPr lang="es-CL" sz="1600" b="1" u="none" strike="noStrike" cap="none"/>
                        <a:t>%</a:t>
                      </a:r>
                      <a:endParaRPr sz="1600"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1600" b="1" u="none" strike="noStrike" cap="none" dirty="0"/>
                        <a:t>9</a:t>
                      </a:r>
                      <a:r>
                        <a:rPr lang="es-CL" sz="1600" b="1" dirty="0"/>
                        <a:t>8</a:t>
                      </a:r>
                      <a:r>
                        <a:rPr lang="es-CL" sz="1600" b="1" u="none" strike="noStrike" cap="none" dirty="0"/>
                        <a:t>%</a:t>
                      </a:r>
                      <a:endParaRPr sz="1600" b="1" u="none" strike="noStrike" cap="none"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523036">
                <a:tc>
                  <a:txBody>
                    <a:bodyPr/>
                    <a:lstStyle/>
                    <a:p>
                      <a:pPr marL="0" marR="0" lvl="0" indent="0" algn="l" rtl="0">
                        <a:spcBef>
                          <a:spcPts val="0"/>
                        </a:spcBef>
                        <a:spcAft>
                          <a:spcPts val="0"/>
                        </a:spcAft>
                        <a:buNone/>
                      </a:pPr>
                      <a:r>
                        <a:rPr lang="es-CL" b="1"/>
                        <a:t>Convivencia y Ciudadanía</a:t>
                      </a:r>
                      <a:endParaRPr b="1"/>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None/>
                      </a:pPr>
                      <a:r>
                        <a:rPr lang="es-CL" sz="1600" b="1"/>
                        <a:t>94%</a:t>
                      </a:r>
                      <a:endParaRPr sz="1600" b="1" u="none" strike="noStrike" cap="none"/>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lvl="0" indent="0" algn="ctr" rtl="0">
                        <a:spcBef>
                          <a:spcPts val="0"/>
                        </a:spcBef>
                        <a:spcAft>
                          <a:spcPts val="0"/>
                        </a:spcAft>
                        <a:buNone/>
                      </a:pPr>
                      <a:r>
                        <a:rPr lang="es-CL" sz="1600" b="1" dirty="0"/>
                        <a:t>99%</a:t>
                      </a:r>
                      <a:endParaRPr sz="1600" b="1" dirty="0"/>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r h="386768">
                <a:tc>
                  <a:txBody>
                    <a:bodyPr/>
                    <a:lstStyle/>
                    <a:p>
                      <a:pPr marL="0" marR="0" lvl="0" indent="0" algn="l" rtl="0">
                        <a:spcBef>
                          <a:spcPts val="0"/>
                        </a:spcBef>
                        <a:spcAft>
                          <a:spcPts val="0"/>
                        </a:spcAft>
                        <a:buNone/>
                      </a:pPr>
                      <a:r>
                        <a:rPr lang="es-CL" sz="3000" b="1" u="none" strike="noStrike" cap="none">
                          <a:solidFill>
                            <a:srgbClr val="C00000"/>
                          </a:solidFill>
                        </a:rPr>
                        <a:t>PROMEDIO </a:t>
                      </a:r>
                      <a:endParaRPr sz="3000" b="1" u="none" strike="noStrike" cap="none">
                        <a:solidFill>
                          <a:srgbClr val="C00000"/>
                        </a:solidFill>
                      </a:endParaRPr>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3000" b="1" dirty="0">
                          <a:solidFill>
                            <a:srgbClr val="C00000"/>
                          </a:solidFill>
                        </a:rPr>
                        <a:t>88</a:t>
                      </a:r>
                      <a:r>
                        <a:rPr lang="es-CL" sz="3000" b="1" u="none" strike="noStrike" cap="none" dirty="0">
                          <a:solidFill>
                            <a:srgbClr val="C00000"/>
                          </a:solidFill>
                        </a:rPr>
                        <a:t>%</a:t>
                      </a:r>
                      <a:endParaRPr sz="3000" b="1" u="none" strike="noStrike" cap="none" dirty="0">
                        <a:solidFill>
                          <a:srgbClr val="C00000"/>
                        </a:solidFill>
                      </a:endParaRPr>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800"/>
                        <a:buFont typeface="Candara"/>
                        <a:buNone/>
                      </a:pPr>
                      <a:r>
                        <a:rPr lang="es-CL" sz="3000" b="1" u="none" strike="noStrike" cap="none" dirty="0">
                          <a:solidFill>
                            <a:srgbClr val="C00000"/>
                          </a:solidFill>
                        </a:rPr>
                        <a:t>96%</a:t>
                      </a:r>
                      <a:endParaRPr sz="3000" b="1" u="none" strike="noStrike" cap="none" dirty="0">
                        <a:solidFill>
                          <a:srgbClr val="C00000"/>
                        </a:solidFill>
                      </a:endParaRPr>
                    </a:p>
                  </a:txBody>
                  <a:tcPr marL="95250" marR="95250" marT="95250" marB="952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r>
            </a:tbl>
          </a:graphicData>
        </a:graphic>
      </p:graphicFrame>
    </p:spTree>
    <p:extLst>
      <p:ext uri="{BB962C8B-B14F-4D97-AF65-F5344CB8AC3E}">
        <p14:creationId xmlns:p14="http://schemas.microsoft.com/office/powerpoint/2010/main" val="215826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3"/>
          <p:cNvSpPr txBox="1">
            <a:spLocks noGrp="1"/>
          </p:cNvSpPr>
          <p:nvPr>
            <p:ph type="title"/>
          </p:nvPr>
        </p:nvSpPr>
        <p:spPr>
          <a:xfrm>
            <a:off x="1043608" y="0"/>
            <a:ext cx="7272808" cy="1143000"/>
          </a:xfrm>
          <a:prstGeom prst="rect">
            <a:avLst/>
          </a:prstGeom>
          <a:solidFill>
            <a:schemeClr val="bg2">
              <a:lumMod val="75000"/>
            </a:schemeClr>
          </a:solidFill>
          <a:ln w="9525" cap="flat" cmpd="sng">
            <a:solidFill>
              <a:schemeClr val="accent1"/>
            </a:solidFill>
            <a:prstDash val="solid"/>
            <a:round/>
            <a:headEnd type="none" w="sm" len="sm"/>
            <a:tailEnd type="none" w="sm" len="sm"/>
          </a:ln>
        </p:spPr>
        <p:txBody>
          <a:bodyPr spcFirstLastPara="1" wrap="square" lIns="91425" tIns="45700" rIns="91425" bIns="45700" anchor="b" anchorCtr="0">
            <a:noAutofit/>
          </a:bodyPr>
          <a:lstStyle/>
          <a:p>
            <a:pPr marL="0" lvl="0" indent="0" algn="ctr" rtl="0">
              <a:spcBef>
                <a:spcPts val="0"/>
              </a:spcBef>
              <a:spcAft>
                <a:spcPts val="0"/>
              </a:spcAft>
              <a:buClr>
                <a:schemeClr val="lt1"/>
              </a:buClr>
              <a:buSzPts val="3600"/>
              <a:buFont typeface="Verdana"/>
              <a:buNone/>
            </a:pP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3600" dirty="0">
                <a:solidFill>
                  <a:schemeClr val="lt1"/>
                </a:solidFill>
                <a:latin typeface="Verdana"/>
                <a:ea typeface="Verdana"/>
                <a:cs typeface="Verdana"/>
                <a:sym typeface="Verdana"/>
              </a:rPr>
              <a:t/>
            </a:r>
            <a:br>
              <a:rPr lang="es-CL" sz="3600" dirty="0">
                <a:solidFill>
                  <a:schemeClr val="lt1"/>
                </a:solidFill>
                <a:latin typeface="Verdana"/>
                <a:ea typeface="Verdana"/>
                <a:cs typeface="Verdana"/>
                <a:sym typeface="Verdana"/>
              </a:rPr>
            </a:br>
            <a:r>
              <a:rPr lang="es-CL" sz="2400" b="1" dirty="0">
                <a:solidFill>
                  <a:schemeClr val="lt1"/>
                </a:solidFill>
                <a:latin typeface="Verdana"/>
                <a:ea typeface="Verdana"/>
                <a:cs typeface="Verdana"/>
                <a:sym typeface="Verdana"/>
              </a:rPr>
              <a:t>PROMEDIOS  ENSEÑANZA BÁSICA</a:t>
            </a:r>
            <a:br>
              <a:rPr lang="es-CL" sz="2400" b="1" dirty="0">
                <a:solidFill>
                  <a:schemeClr val="lt1"/>
                </a:solidFill>
                <a:latin typeface="Verdana"/>
                <a:ea typeface="Verdana"/>
                <a:cs typeface="Verdana"/>
                <a:sym typeface="Verdana"/>
              </a:rPr>
            </a:br>
            <a:r>
              <a:rPr lang="es-CL" sz="2400" b="1" dirty="0">
                <a:solidFill>
                  <a:schemeClr val="lt1"/>
                </a:solidFill>
                <a:latin typeface="Verdana"/>
                <a:ea typeface="Verdana"/>
                <a:cs typeface="Verdana"/>
                <a:sym typeface="Verdana"/>
              </a:rPr>
              <a:t> (1° a 4° Básico)</a:t>
            </a:r>
            <a:endParaRPr sz="3600" dirty="0">
              <a:solidFill>
                <a:schemeClr val="lt1"/>
              </a:solidFill>
              <a:latin typeface="Verdana"/>
              <a:ea typeface="Verdana"/>
              <a:cs typeface="Verdana"/>
              <a:sym typeface="Verdana"/>
            </a:endParaRPr>
          </a:p>
        </p:txBody>
      </p:sp>
      <p:graphicFrame>
        <p:nvGraphicFramePr>
          <p:cNvPr id="150" name="Google Shape;150;p3"/>
          <p:cNvGraphicFramePr/>
          <p:nvPr/>
        </p:nvGraphicFramePr>
        <p:xfrm>
          <a:off x="1375043" y="1341709"/>
          <a:ext cx="5756950" cy="5242740"/>
        </p:xfrm>
        <a:graphic>
          <a:graphicData uri="http://schemas.openxmlformats.org/drawingml/2006/table">
            <a:tbl>
              <a:tblPr firstRow="1" bandRow="1">
                <a:noFill/>
              </a:tblPr>
              <a:tblGrid>
                <a:gridCol w="4104800"/>
                <a:gridCol w="1652150"/>
              </a:tblGrid>
              <a:tr h="396250">
                <a:tc rowSpan="2">
                  <a:txBody>
                    <a:bodyPr/>
                    <a:lstStyle/>
                    <a:p>
                      <a:pPr marL="0" marR="0" lvl="0" indent="0" algn="ctr" rtl="0">
                        <a:spcBef>
                          <a:spcPts val="0"/>
                        </a:spcBef>
                        <a:spcAft>
                          <a:spcPts val="0"/>
                        </a:spcAft>
                        <a:buNone/>
                      </a:pPr>
                      <a:r>
                        <a:rPr lang="es-CL" sz="2000" u="none" strike="noStrike" cap="none" dirty="0"/>
                        <a:t>Asignatura</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s-CL" sz="2000" b="1">
                          <a:solidFill>
                            <a:schemeClr val="lt1"/>
                          </a:solidFill>
                          <a:latin typeface="Candara"/>
                          <a:ea typeface="Candara"/>
                          <a:cs typeface="Candara"/>
                          <a:sym typeface="Candara"/>
                        </a:rPr>
                        <a:t>Promedio</a:t>
                      </a:r>
                      <a:endParaRPr b="1">
                        <a:solidFill>
                          <a:schemeClr val="lt1"/>
                        </a:solidFill>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vMerge="1">
                  <a:txBody>
                    <a:bodyPr/>
                    <a:lstStyle/>
                    <a:p>
                      <a:endParaRPr lang="es-CL"/>
                    </a:p>
                  </a:txBody>
                  <a:tcPr/>
                </a:tc>
                <a:tc>
                  <a:txBody>
                    <a:bodyPr/>
                    <a:lstStyle/>
                    <a:p>
                      <a:pPr marL="0" marR="0" lvl="0" indent="0" algn="ctr" rtl="0">
                        <a:spcBef>
                          <a:spcPts val="0"/>
                        </a:spcBef>
                        <a:spcAft>
                          <a:spcPts val="0"/>
                        </a:spcAft>
                        <a:buNone/>
                      </a:pPr>
                      <a:r>
                        <a:rPr lang="es-CL" sz="1800" b="1"/>
                        <a:t>2022</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Lenguaje </a:t>
                      </a:r>
                      <a:r>
                        <a:rPr lang="es-CL" sz="1800" b="1"/>
                        <a:t>y</a:t>
                      </a:r>
                      <a:r>
                        <a:rPr lang="es-CL" sz="1800" b="1" u="none" strike="noStrike" cap="none"/>
                        <a:t> Comunicación</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5.7</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Matemática</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6.0</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Ciencias Naturales</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6.0</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3500">
                <a:tc>
                  <a:txBody>
                    <a:bodyPr/>
                    <a:lstStyle/>
                    <a:p>
                      <a:pPr marL="0" marR="0" lvl="0" indent="0" algn="ctr" rtl="0">
                        <a:spcBef>
                          <a:spcPts val="0"/>
                        </a:spcBef>
                        <a:spcAft>
                          <a:spcPts val="0"/>
                        </a:spcAft>
                        <a:buNone/>
                      </a:pPr>
                      <a:r>
                        <a:rPr lang="es-CL" sz="1800" b="1" u="none" strike="noStrike" cap="none"/>
                        <a:t>Historia, </a:t>
                      </a:r>
                      <a:r>
                        <a:rPr lang="es-CL" sz="1800" b="1"/>
                        <a:t>G</a:t>
                      </a:r>
                      <a:r>
                        <a:rPr lang="es-CL" sz="1800" b="1" u="none" strike="noStrike" cap="none"/>
                        <a:t>eografía Y Ciencias Sociales</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6.1</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lnSpc>
                          <a:spcPct val="100000"/>
                        </a:lnSpc>
                        <a:spcBef>
                          <a:spcPts val="0"/>
                        </a:spcBef>
                        <a:spcAft>
                          <a:spcPts val="0"/>
                        </a:spcAft>
                        <a:buClr>
                          <a:schemeClr val="dk1"/>
                        </a:buClr>
                        <a:buSzPts val="1800"/>
                        <a:buFont typeface="Candara"/>
                        <a:buNone/>
                      </a:pPr>
                      <a:r>
                        <a:rPr lang="es-CL" sz="1800" b="1" u="none" strike="noStrike" cap="none"/>
                        <a:t>Inglés</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6.3</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Artes Visuales </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6.4</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Música</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6.7</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Tecnología</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6.5</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Educación Física</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6.9</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Religión*</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         6.3 </a:t>
                      </a:r>
                      <a:r>
                        <a:rPr lang="es-CL" sz="1600" b="1"/>
                        <a:t>(MB)</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96250">
                <a:tc>
                  <a:txBody>
                    <a:bodyPr/>
                    <a:lstStyle/>
                    <a:p>
                      <a:pPr marL="0" marR="0" lvl="0" indent="0" algn="ctr" rtl="0">
                        <a:spcBef>
                          <a:spcPts val="0"/>
                        </a:spcBef>
                        <a:spcAft>
                          <a:spcPts val="0"/>
                        </a:spcAft>
                        <a:buNone/>
                      </a:pPr>
                      <a:r>
                        <a:rPr lang="es-CL" sz="3000" b="1" u="none" strike="noStrike" cap="none" dirty="0">
                          <a:solidFill>
                            <a:srgbClr val="C00000"/>
                          </a:solidFill>
                        </a:rPr>
                        <a:t>Promedio</a:t>
                      </a:r>
                      <a:endParaRPr sz="30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3000" b="1">
                          <a:solidFill>
                            <a:srgbClr val="C00000"/>
                          </a:solidFill>
                        </a:rPr>
                        <a:t>6.3</a:t>
                      </a:r>
                      <a:endParaRPr sz="3000" b="1" u="none" strike="noStrike" cap="none">
                        <a:solidFill>
                          <a:srgbClr val="C00000"/>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4185254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4"/>
          <p:cNvSpPr txBox="1">
            <a:spLocks noGrp="1"/>
          </p:cNvSpPr>
          <p:nvPr>
            <p:ph type="title"/>
          </p:nvPr>
        </p:nvSpPr>
        <p:spPr>
          <a:xfrm>
            <a:off x="785786" y="285728"/>
            <a:ext cx="7467600" cy="928694"/>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575F6D"/>
              </a:buClr>
              <a:buSzPct val="100000"/>
              <a:buFont typeface="Candara"/>
              <a:buNone/>
            </a:pPr>
            <a:r>
              <a:rPr lang="es-CL" sz="2700" b="1">
                <a:solidFill>
                  <a:srgbClr val="575F6D"/>
                </a:solidFill>
              </a:rPr>
              <a:t/>
            </a:r>
            <a:br>
              <a:rPr lang="es-CL" sz="2700" b="1">
                <a:solidFill>
                  <a:srgbClr val="575F6D"/>
                </a:solidFill>
              </a:rPr>
            </a:br>
            <a:r>
              <a:rPr lang="es-CL" sz="2700" b="1">
                <a:solidFill>
                  <a:srgbClr val="575F6D"/>
                </a:solidFill>
              </a:rPr>
              <a:t/>
            </a:r>
            <a:br>
              <a:rPr lang="es-CL" sz="2700" b="1">
                <a:solidFill>
                  <a:srgbClr val="575F6D"/>
                </a:solidFill>
              </a:rPr>
            </a:br>
            <a:r>
              <a:rPr lang="es-CL" sz="2700" b="1">
                <a:solidFill>
                  <a:srgbClr val="575F6D"/>
                </a:solidFill>
              </a:rPr>
              <a:t/>
            </a:r>
            <a:br>
              <a:rPr lang="es-CL" sz="2700" b="1">
                <a:solidFill>
                  <a:srgbClr val="575F6D"/>
                </a:solidFill>
              </a:rPr>
            </a:br>
            <a:r>
              <a:rPr lang="es-CL" sz="2700" b="1">
                <a:solidFill>
                  <a:srgbClr val="575F6D"/>
                </a:solidFill>
              </a:rPr>
              <a:t/>
            </a:r>
            <a:br>
              <a:rPr lang="es-CL" sz="2700" b="1">
                <a:solidFill>
                  <a:srgbClr val="575F6D"/>
                </a:solidFill>
              </a:rPr>
            </a:br>
            <a:r>
              <a:rPr lang="es-CL" sz="2700" b="1">
                <a:solidFill>
                  <a:srgbClr val="575F6D"/>
                </a:solidFill>
              </a:rPr>
              <a:t/>
            </a:r>
            <a:br>
              <a:rPr lang="es-CL" sz="2700" b="1">
                <a:solidFill>
                  <a:srgbClr val="575F6D"/>
                </a:solidFill>
              </a:rPr>
            </a:br>
            <a:r>
              <a:rPr lang="es-CL" sz="2700" b="1">
                <a:solidFill>
                  <a:srgbClr val="575F6D"/>
                </a:solidFill>
              </a:rPr>
              <a:t/>
            </a:r>
            <a:br>
              <a:rPr lang="es-CL" sz="2700" b="1">
                <a:solidFill>
                  <a:srgbClr val="575F6D"/>
                </a:solidFill>
              </a:rPr>
            </a:br>
            <a:r>
              <a:rPr lang="es-CL" sz="2700" b="1">
                <a:solidFill>
                  <a:srgbClr val="575F6D"/>
                </a:solidFill>
              </a:rPr>
              <a:t/>
            </a:r>
            <a:br>
              <a:rPr lang="es-CL" sz="2700" b="1">
                <a:solidFill>
                  <a:srgbClr val="575F6D"/>
                </a:solidFill>
              </a:rPr>
            </a:br>
            <a:r>
              <a:rPr lang="es-CL" sz="2700" b="1">
                <a:solidFill>
                  <a:srgbClr val="575F6D"/>
                </a:solidFill>
              </a:rPr>
              <a:t/>
            </a:r>
            <a:br>
              <a:rPr lang="es-CL" sz="2700" b="1">
                <a:solidFill>
                  <a:srgbClr val="575F6D"/>
                </a:solidFill>
              </a:rPr>
            </a:br>
            <a:r>
              <a:rPr lang="es-CL" sz="2700" b="1">
                <a:solidFill>
                  <a:schemeClr val="dk1"/>
                </a:solidFill>
                <a:latin typeface="Verdana"/>
                <a:ea typeface="Verdana"/>
                <a:cs typeface="Verdana"/>
                <a:sym typeface="Verdana"/>
              </a:rPr>
              <a:t/>
            </a:r>
            <a:br>
              <a:rPr lang="es-CL" sz="2700" b="1">
                <a:solidFill>
                  <a:schemeClr val="dk1"/>
                </a:solidFill>
                <a:latin typeface="Verdana"/>
                <a:ea typeface="Verdana"/>
                <a:cs typeface="Verdana"/>
                <a:sym typeface="Verdana"/>
              </a:rPr>
            </a:br>
            <a:endParaRPr sz="2700" b="1">
              <a:solidFill>
                <a:schemeClr val="dk1"/>
              </a:solidFill>
              <a:latin typeface="Verdana"/>
              <a:ea typeface="Verdana"/>
              <a:cs typeface="Verdana"/>
              <a:sym typeface="Verdana"/>
            </a:endParaRPr>
          </a:p>
        </p:txBody>
      </p:sp>
      <p:graphicFrame>
        <p:nvGraphicFramePr>
          <p:cNvPr id="156" name="Google Shape;156;p4"/>
          <p:cNvGraphicFramePr/>
          <p:nvPr>
            <p:extLst>
              <p:ext uri="{D42A27DB-BD31-4B8C-83A1-F6EECF244321}">
                <p14:modId xmlns:p14="http://schemas.microsoft.com/office/powerpoint/2010/main" val="3072430293"/>
              </p:ext>
            </p:extLst>
          </p:nvPr>
        </p:nvGraphicFramePr>
        <p:xfrm>
          <a:off x="2188448" y="1484784"/>
          <a:ext cx="4967075" cy="4968425"/>
        </p:xfrm>
        <a:graphic>
          <a:graphicData uri="http://schemas.openxmlformats.org/drawingml/2006/table">
            <a:tbl>
              <a:tblPr firstRow="1" bandRow="1">
                <a:noFill/>
              </a:tblPr>
              <a:tblGrid>
                <a:gridCol w="2839350"/>
                <a:gridCol w="2127725"/>
              </a:tblGrid>
              <a:tr h="396250">
                <a:tc rowSpan="2">
                  <a:txBody>
                    <a:bodyPr/>
                    <a:lstStyle/>
                    <a:p>
                      <a:pPr marL="0" marR="0" lvl="0" indent="0" algn="ctr" rtl="0">
                        <a:spcBef>
                          <a:spcPts val="0"/>
                        </a:spcBef>
                        <a:spcAft>
                          <a:spcPts val="0"/>
                        </a:spcAft>
                        <a:buNone/>
                      </a:pPr>
                      <a:r>
                        <a:rPr lang="es-CL" sz="2000" u="none" strike="noStrike" cap="none" dirty="0"/>
                        <a:t>Asignatura</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s-CL" sz="2000" b="1">
                          <a:solidFill>
                            <a:schemeClr val="lt1"/>
                          </a:solidFill>
                          <a:latin typeface="Candara"/>
                          <a:ea typeface="Candara"/>
                          <a:cs typeface="Candara"/>
                          <a:sym typeface="Candara"/>
                        </a:rPr>
                        <a:t>Promedio</a:t>
                      </a:r>
                      <a:endParaRPr b="1">
                        <a:solidFill>
                          <a:schemeClr val="lt1"/>
                        </a:solidFill>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vMerge="1">
                  <a:txBody>
                    <a:bodyPr/>
                    <a:lstStyle/>
                    <a:p>
                      <a:endParaRPr lang="es-CL"/>
                    </a:p>
                  </a:txBody>
                  <a:tcPr/>
                </a:tc>
                <a:tc>
                  <a:txBody>
                    <a:bodyPr/>
                    <a:lstStyle/>
                    <a:p>
                      <a:pPr marL="0" marR="0" lvl="0" indent="0" algn="ctr" rtl="0">
                        <a:spcBef>
                          <a:spcPts val="0"/>
                        </a:spcBef>
                        <a:spcAft>
                          <a:spcPts val="0"/>
                        </a:spcAft>
                        <a:buNone/>
                      </a:pPr>
                      <a:r>
                        <a:rPr lang="es-CL" sz="1800" b="1"/>
                        <a:t>2022</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Lenguaje</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6.0</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Matemática</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5.6</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Historia</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5.8</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Cs. Naturales</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5.7</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Inglés</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6.0</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Artes Visuales </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6.5</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Música</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6.6</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lnSpc>
                          <a:spcPct val="100000"/>
                        </a:lnSpc>
                        <a:spcBef>
                          <a:spcPts val="0"/>
                        </a:spcBef>
                        <a:spcAft>
                          <a:spcPts val="0"/>
                        </a:spcAft>
                        <a:buClr>
                          <a:schemeClr val="dk1"/>
                        </a:buClr>
                        <a:buSzPts val="1800"/>
                        <a:buFont typeface="Candara"/>
                        <a:buNone/>
                      </a:pPr>
                      <a:r>
                        <a:rPr lang="es-CL" sz="1800" b="1" u="none" strike="noStrike" cap="none"/>
                        <a:t>Tecnología</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6.5</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lnSpc>
                          <a:spcPct val="100000"/>
                        </a:lnSpc>
                        <a:spcBef>
                          <a:spcPts val="0"/>
                        </a:spcBef>
                        <a:spcAft>
                          <a:spcPts val="0"/>
                        </a:spcAft>
                        <a:buClr>
                          <a:schemeClr val="dk1"/>
                        </a:buClr>
                        <a:buSzPts val="1800"/>
                        <a:buFont typeface="Candara"/>
                        <a:buNone/>
                      </a:pPr>
                      <a:r>
                        <a:rPr lang="es-CL" sz="1800" b="1" u="none" strike="noStrike" cap="none"/>
                        <a:t>E. Física</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6.8</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65775">
                <a:tc>
                  <a:txBody>
                    <a:bodyPr/>
                    <a:lstStyle/>
                    <a:p>
                      <a:pPr marL="0" marR="0" lvl="0" indent="0" algn="ctr" rtl="0">
                        <a:spcBef>
                          <a:spcPts val="0"/>
                        </a:spcBef>
                        <a:spcAft>
                          <a:spcPts val="0"/>
                        </a:spcAft>
                        <a:buNone/>
                      </a:pPr>
                      <a:r>
                        <a:rPr lang="es-CL" sz="1800" b="1" u="none" strike="noStrike" cap="none"/>
                        <a:t>Religión</a:t>
                      </a:r>
                      <a:endParaRPr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5.8 (B)</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50425">
                <a:tc>
                  <a:txBody>
                    <a:bodyPr/>
                    <a:lstStyle/>
                    <a:p>
                      <a:pPr marL="0" marR="0" lvl="0" indent="0" algn="ctr" rtl="0">
                        <a:spcBef>
                          <a:spcPts val="0"/>
                        </a:spcBef>
                        <a:spcAft>
                          <a:spcPts val="0"/>
                        </a:spcAft>
                        <a:buNone/>
                      </a:pPr>
                      <a:r>
                        <a:rPr lang="es-CL" sz="3000" b="1" u="none" strike="noStrike" cap="none">
                          <a:solidFill>
                            <a:srgbClr val="C00000"/>
                          </a:solidFill>
                        </a:rPr>
                        <a:t>Promedio</a:t>
                      </a:r>
                      <a:endParaRPr sz="30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3000" b="1" dirty="0">
                          <a:solidFill>
                            <a:srgbClr val="C00000"/>
                          </a:solidFill>
                        </a:rPr>
                        <a:t>6.1</a:t>
                      </a:r>
                      <a:endParaRPr sz="3000" b="1" u="none" strike="noStrike" cap="none" dirty="0">
                        <a:solidFill>
                          <a:srgbClr val="C00000"/>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157" name="Google Shape;157;p4"/>
          <p:cNvSpPr txBox="1"/>
          <p:nvPr/>
        </p:nvSpPr>
        <p:spPr>
          <a:xfrm>
            <a:off x="938186" y="438128"/>
            <a:ext cx="7467600" cy="928694"/>
          </a:xfrm>
          <a:prstGeom prst="rect">
            <a:avLst/>
          </a:prstGeom>
          <a:solidFill>
            <a:schemeClr val="accent2"/>
          </a:solidFill>
          <a:ln>
            <a:noFill/>
          </a:ln>
        </p:spPr>
        <p:txBody>
          <a:bodyPr spcFirstLastPara="1" wrap="square" lIns="91425" tIns="45700" rIns="91425" bIns="45700" anchor="b" anchorCtr="0">
            <a:normAutofit fontScale="25000" lnSpcReduction="20000"/>
          </a:bodyPr>
          <a:lstStyle/>
          <a:p>
            <a:pPr marL="0" marR="0" lvl="0" indent="0" algn="ctr" rtl="0">
              <a:lnSpc>
                <a:spcPct val="100000"/>
              </a:lnSpc>
              <a:spcBef>
                <a:spcPts val="0"/>
              </a:spcBef>
              <a:spcAft>
                <a:spcPts val="0"/>
              </a:spcAft>
              <a:buClr>
                <a:srgbClr val="575F6D"/>
              </a:buClr>
              <a:buSzPct val="100000"/>
              <a:buFont typeface="Century Schoolbook"/>
              <a:buNone/>
            </a:pPr>
            <a:r>
              <a:rPr lang="es-CL" sz="2700" b="1" i="0" u="none" strike="noStrike" cap="small">
                <a:solidFill>
                  <a:srgbClr val="575F6D"/>
                </a:solidFill>
                <a:latin typeface="Century Schoolbook"/>
                <a:ea typeface="Century Schoolbook"/>
                <a:cs typeface="Century Schoolbook"/>
                <a:sym typeface="Century Schoolbook"/>
              </a:rPr>
              <a:t/>
            </a:r>
            <a:br>
              <a:rPr lang="es-CL" sz="2700" b="1" i="0" u="none" strike="noStrike" cap="small">
                <a:solidFill>
                  <a:srgbClr val="575F6D"/>
                </a:solidFill>
                <a:latin typeface="Century Schoolbook"/>
                <a:ea typeface="Century Schoolbook"/>
                <a:cs typeface="Century Schoolbook"/>
                <a:sym typeface="Century Schoolbook"/>
              </a:rPr>
            </a:br>
            <a:r>
              <a:rPr lang="es-CL" sz="2700" b="1" i="0" u="none" strike="noStrike" cap="small">
                <a:solidFill>
                  <a:srgbClr val="575F6D"/>
                </a:solidFill>
                <a:latin typeface="Century Schoolbook"/>
                <a:ea typeface="Century Schoolbook"/>
                <a:cs typeface="Century Schoolbook"/>
                <a:sym typeface="Century Schoolbook"/>
              </a:rPr>
              <a:t/>
            </a:r>
            <a:br>
              <a:rPr lang="es-CL" sz="2700" b="1" i="0" u="none" strike="noStrike" cap="small">
                <a:solidFill>
                  <a:srgbClr val="575F6D"/>
                </a:solidFill>
                <a:latin typeface="Century Schoolbook"/>
                <a:ea typeface="Century Schoolbook"/>
                <a:cs typeface="Century Schoolbook"/>
                <a:sym typeface="Century Schoolbook"/>
              </a:rPr>
            </a:br>
            <a:r>
              <a:rPr lang="es-CL" sz="2700" b="1" i="0" u="none" strike="noStrike" cap="small">
                <a:solidFill>
                  <a:srgbClr val="575F6D"/>
                </a:solidFill>
                <a:latin typeface="Century Schoolbook"/>
                <a:ea typeface="Century Schoolbook"/>
                <a:cs typeface="Century Schoolbook"/>
                <a:sym typeface="Century Schoolbook"/>
              </a:rPr>
              <a:t/>
            </a:r>
            <a:br>
              <a:rPr lang="es-CL" sz="2700" b="1" i="0" u="none" strike="noStrike" cap="small">
                <a:solidFill>
                  <a:srgbClr val="575F6D"/>
                </a:solidFill>
                <a:latin typeface="Century Schoolbook"/>
                <a:ea typeface="Century Schoolbook"/>
                <a:cs typeface="Century Schoolbook"/>
                <a:sym typeface="Century Schoolbook"/>
              </a:rPr>
            </a:br>
            <a:r>
              <a:rPr lang="es-CL" sz="2700" b="1" i="0" u="none" strike="noStrike" cap="small">
                <a:solidFill>
                  <a:srgbClr val="575F6D"/>
                </a:solidFill>
                <a:latin typeface="Century Schoolbook"/>
                <a:ea typeface="Century Schoolbook"/>
                <a:cs typeface="Century Schoolbook"/>
                <a:sym typeface="Century Schoolbook"/>
              </a:rPr>
              <a:t/>
            </a:r>
            <a:br>
              <a:rPr lang="es-CL" sz="2700" b="1" i="0" u="none" strike="noStrike" cap="small">
                <a:solidFill>
                  <a:srgbClr val="575F6D"/>
                </a:solidFill>
                <a:latin typeface="Century Schoolbook"/>
                <a:ea typeface="Century Schoolbook"/>
                <a:cs typeface="Century Schoolbook"/>
                <a:sym typeface="Century Schoolbook"/>
              </a:rPr>
            </a:br>
            <a:r>
              <a:rPr lang="es-CL" sz="2700" b="1" i="0" u="none" strike="noStrike" cap="small">
                <a:solidFill>
                  <a:srgbClr val="575F6D"/>
                </a:solidFill>
                <a:latin typeface="Century Schoolbook"/>
                <a:ea typeface="Century Schoolbook"/>
                <a:cs typeface="Century Schoolbook"/>
                <a:sym typeface="Century Schoolbook"/>
              </a:rPr>
              <a:t/>
            </a:r>
            <a:br>
              <a:rPr lang="es-CL" sz="2700" b="1" i="0" u="none" strike="noStrike" cap="small">
                <a:solidFill>
                  <a:srgbClr val="575F6D"/>
                </a:solidFill>
                <a:latin typeface="Century Schoolbook"/>
                <a:ea typeface="Century Schoolbook"/>
                <a:cs typeface="Century Schoolbook"/>
                <a:sym typeface="Century Schoolbook"/>
              </a:rPr>
            </a:br>
            <a:r>
              <a:rPr lang="es-CL" sz="2700" b="1" i="0" u="none" strike="noStrike" cap="small">
                <a:solidFill>
                  <a:srgbClr val="575F6D"/>
                </a:solidFill>
                <a:latin typeface="Century Schoolbook"/>
                <a:ea typeface="Century Schoolbook"/>
                <a:cs typeface="Century Schoolbook"/>
                <a:sym typeface="Century Schoolbook"/>
              </a:rPr>
              <a:t/>
            </a:r>
            <a:br>
              <a:rPr lang="es-CL" sz="2700" b="1" i="0" u="none" strike="noStrike" cap="small">
                <a:solidFill>
                  <a:srgbClr val="575F6D"/>
                </a:solidFill>
                <a:latin typeface="Century Schoolbook"/>
                <a:ea typeface="Century Schoolbook"/>
                <a:cs typeface="Century Schoolbook"/>
                <a:sym typeface="Century Schoolbook"/>
              </a:rPr>
            </a:br>
            <a:r>
              <a:rPr lang="es-CL" sz="2700" b="1" i="0" u="none" strike="noStrike" cap="small">
                <a:solidFill>
                  <a:srgbClr val="575F6D"/>
                </a:solidFill>
                <a:latin typeface="Century Schoolbook"/>
                <a:ea typeface="Century Schoolbook"/>
                <a:cs typeface="Century Schoolbook"/>
                <a:sym typeface="Century Schoolbook"/>
              </a:rPr>
              <a:t/>
            </a:r>
            <a:br>
              <a:rPr lang="es-CL" sz="2700" b="1" i="0" u="none" strike="noStrike" cap="small">
                <a:solidFill>
                  <a:srgbClr val="575F6D"/>
                </a:solidFill>
                <a:latin typeface="Century Schoolbook"/>
                <a:ea typeface="Century Schoolbook"/>
                <a:cs typeface="Century Schoolbook"/>
                <a:sym typeface="Century Schoolbook"/>
              </a:rPr>
            </a:br>
            <a:r>
              <a:rPr lang="es-CL" sz="9600" b="1" i="0" u="none" strike="noStrike" cap="small">
                <a:solidFill>
                  <a:schemeClr val="lt1"/>
                </a:solidFill>
                <a:latin typeface="Century Schoolbook"/>
                <a:ea typeface="Century Schoolbook"/>
                <a:cs typeface="Century Schoolbook"/>
                <a:sym typeface="Century Schoolbook"/>
              </a:rPr>
              <a:t/>
            </a:r>
            <a:br>
              <a:rPr lang="es-CL" sz="9600" b="1" i="0" u="none" strike="noStrike" cap="small">
                <a:solidFill>
                  <a:schemeClr val="lt1"/>
                </a:solidFill>
                <a:latin typeface="Century Schoolbook"/>
                <a:ea typeface="Century Schoolbook"/>
                <a:cs typeface="Century Schoolbook"/>
                <a:sym typeface="Century Schoolbook"/>
              </a:rPr>
            </a:br>
            <a:endParaRPr sz="9600" b="1" i="0" u="none" strike="noStrike" cap="small">
              <a:solidFill>
                <a:schemeClr val="lt1"/>
              </a:solidFill>
              <a:latin typeface="Century Schoolbook"/>
              <a:ea typeface="Century Schoolbook"/>
              <a:cs typeface="Century Schoolbook"/>
              <a:sym typeface="Century Schoolbook"/>
            </a:endParaRPr>
          </a:p>
          <a:p>
            <a:pPr marL="0" marR="0" lvl="0" indent="0" algn="ctr" rtl="0">
              <a:lnSpc>
                <a:spcPct val="100000"/>
              </a:lnSpc>
              <a:spcBef>
                <a:spcPts val="0"/>
              </a:spcBef>
              <a:spcAft>
                <a:spcPts val="0"/>
              </a:spcAft>
              <a:buClr>
                <a:schemeClr val="dk2"/>
              </a:buClr>
              <a:buSzPct val="100000"/>
              <a:buFont typeface="Candara"/>
              <a:buNone/>
            </a:pPr>
            <a:endParaRPr sz="9600" b="1" cap="small">
              <a:solidFill>
                <a:schemeClr val="lt1"/>
              </a:solidFill>
              <a:latin typeface="Century Schoolbook"/>
              <a:ea typeface="Century Schoolbook"/>
              <a:cs typeface="Century Schoolbook"/>
              <a:sym typeface="Century Schoolbook"/>
            </a:endParaRPr>
          </a:p>
          <a:p>
            <a:pPr marL="0" marR="0" lvl="0" indent="0" algn="ctr" rtl="0">
              <a:lnSpc>
                <a:spcPct val="100000"/>
              </a:lnSpc>
              <a:spcBef>
                <a:spcPts val="0"/>
              </a:spcBef>
              <a:spcAft>
                <a:spcPts val="0"/>
              </a:spcAft>
              <a:buClr>
                <a:schemeClr val="lt1"/>
              </a:buClr>
              <a:buSzPct val="100000"/>
              <a:buFont typeface="Verdana"/>
              <a:buNone/>
            </a:pPr>
            <a:r>
              <a:rPr lang="es-CL" sz="9600" b="1" i="0" u="none" strike="noStrike" cap="small">
                <a:solidFill>
                  <a:schemeClr val="lt1"/>
                </a:solidFill>
                <a:latin typeface="Verdana"/>
                <a:ea typeface="Verdana"/>
                <a:cs typeface="Verdana"/>
                <a:sym typeface="Verdana"/>
              </a:rPr>
              <a:t>PROMEDIOS ENSEÑANZA BÁSICA </a:t>
            </a:r>
            <a:br>
              <a:rPr lang="es-CL" sz="9600" b="1" i="0" u="none" strike="noStrike" cap="small">
                <a:solidFill>
                  <a:schemeClr val="lt1"/>
                </a:solidFill>
                <a:latin typeface="Verdana"/>
                <a:ea typeface="Verdana"/>
                <a:cs typeface="Verdana"/>
                <a:sym typeface="Verdana"/>
              </a:rPr>
            </a:br>
            <a:r>
              <a:rPr lang="es-CL" sz="9600" b="1" i="0" u="none" strike="noStrike" cap="small">
                <a:solidFill>
                  <a:schemeClr val="lt1"/>
                </a:solidFill>
                <a:latin typeface="Verdana"/>
                <a:ea typeface="Verdana"/>
                <a:cs typeface="Verdana"/>
                <a:sym typeface="Verdana"/>
              </a:rPr>
              <a:t> (5° a 8° Básico)</a:t>
            </a:r>
            <a:endParaRPr sz="9600" b="1" i="0" u="none" strike="noStrike" cap="small">
              <a:solidFill>
                <a:schemeClr val="lt1"/>
              </a:solidFill>
              <a:latin typeface="Verdana"/>
              <a:ea typeface="Verdana"/>
              <a:cs typeface="Verdana"/>
              <a:sym typeface="Verdana"/>
            </a:endParaRPr>
          </a:p>
        </p:txBody>
      </p:sp>
    </p:spTree>
    <p:extLst>
      <p:ext uri="{BB962C8B-B14F-4D97-AF65-F5344CB8AC3E}">
        <p14:creationId xmlns:p14="http://schemas.microsoft.com/office/powerpoint/2010/main" val="225117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5"/>
          <p:cNvSpPr txBox="1">
            <a:spLocks noGrp="1"/>
          </p:cNvSpPr>
          <p:nvPr>
            <p:ph type="title"/>
          </p:nvPr>
        </p:nvSpPr>
        <p:spPr>
          <a:xfrm>
            <a:off x="857250" y="188640"/>
            <a:ext cx="7467600" cy="380008"/>
          </a:xfrm>
          <a:prstGeom prst="rect">
            <a:avLst/>
          </a:prstGeom>
          <a:solidFill>
            <a:schemeClr val="accent2"/>
          </a:solid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00000"/>
              <a:buFont typeface="Verdana"/>
              <a:buNone/>
            </a:pPr>
            <a:r>
              <a:rPr lang="es-CL" sz="2700" b="1">
                <a:solidFill>
                  <a:schemeClr val="lt1"/>
                </a:solidFill>
                <a:latin typeface="Verdana"/>
                <a:ea typeface="Verdana"/>
                <a:cs typeface="Verdana"/>
                <a:sym typeface="Verdana"/>
              </a:rPr>
              <a:t/>
            </a:r>
            <a:br>
              <a:rPr lang="es-CL" sz="2700" b="1">
                <a:solidFill>
                  <a:schemeClr val="lt1"/>
                </a:solidFill>
                <a:latin typeface="Verdana"/>
                <a:ea typeface="Verdana"/>
                <a:cs typeface="Verdana"/>
                <a:sym typeface="Verdana"/>
              </a:rPr>
            </a:br>
            <a:r>
              <a:rPr lang="es-CL" sz="2700" b="1">
                <a:solidFill>
                  <a:schemeClr val="lt1"/>
                </a:solidFill>
                <a:latin typeface="Verdana"/>
                <a:ea typeface="Verdana"/>
                <a:cs typeface="Verdana"/>
                <a:sym typeface="Verdana"/>
              </a:rPr>
              <a:t>PROMEDIOS ENSEÑANZA MEDIA</a:t>
            </a:r>
            <a:r>
              <a:rPr lang="es-CL" sz="2700" b="1">
                <a:solidFill>
                  <a:schemeClr val="lt1"/>
                </a:solidFill>
              </a:rPr>
              <a:t/>
            </a:r>
            <a:br>
              <a:rPr lang="es-CL" sz="2700" b="1">
                <a:solidFill>
                  <a:schemeClr val="lt1"/>
                </a:solidFill>
              </a:rPr>
            </a:br>
            <a:endParaRPr sz="2700">
              <a:solidFill>
                <a:schemeClr val="lt1"/>
              </a:solidFill>
            </a:endParaRPr>
          </a:p>
        </p:txBody>
      </p:sp>
      <p:graphicFrame>
        <p:nvGraphicFramePr>
          <p:cNvPr id="163" name="Google Shape;163;p5"/>
          <p:cNvGraphicFramePr/>
          <p:nvPr>
            <p:extLst>
              <p:ext uri="{D42A27DB-BD31-4B8C-83A1-F6EECF244321}">
                <p14:modId xmlns:p14="http://schemas.microsoft.com/office/powerpoint/2010/main" val="1064772047"/>
              </p:ext>
            </p:extLst>
          </p:nvPr>
        </p:nvGraphicFramePr>
        <p:xfrm>
          <a:off x="2240200" y="609423"/>
          <a:ext cx="4449500" cy="6218070"/>
        </p:xfrm>
        <a:graphic>
          <a:graphicData uri="http://schemas.openxmlformats.org/drawingml/2006/table">
            <a:tbl>
              <a:tblPr firstRow="1" bandRow="1">
                <a:noFill/>
              </a:tblPr>
              <a:tblGrid>
                <a:gridCol w="2977925"/>
                <a:gridCol w="1471575"/>
              </a:tblGrid>
              <a:tr h="341250">
                <a:tc rowSpan="2">
                  <a:txBody>
                    <a:bodyPr/>
                    <a:lstStyle/>
                    <a:p>
                      <a:pPr marL="0" marR="0" lvl="0" indent="0" algn="ctr" rtl="0">
                        <a:spcBef>
                          <a:spcPts val="0"/>
                        </a:spcBef>
                        <a:spcAft>
                          <a:spcPts val="0"/>
                        </a:spcAft>
                        <a:buNone/>
                      </a:pPr>
                      <a:r>
                        <a:rPr lang="es-CL" sz="2000" u="none" strike="noStrike" cap="none" dirty="0"/>
                        <a:t>Asignatura</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s-CL" sz="2000" b="1">
                          <a:solidFill>
                            <a:schemeClr val="lt1"/>
                          </a:solidFill>
                          <a:latin typeface="Candara"/>
                          <a:ea typeface="Candara"/>
                          <a:cs typeface="Candara"/>
                          <a:sym typeface="Candara"/>
                        </a:rPr>
                        <a:t>Promedio</a:t>
                      </a:r>
                      <a:endParaRPr b="1">
                        <a:solidFill>
                          <a:schemeClr val="lt1"/>
                        </a:solidFill>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vMerge="1">
                  <a:txBody>
                    <a:bodyPr/>
                    <a:lstStyle/>
                    <a:p>
                      <a:endParaRPr lang="es-CL"/>
                    </a:p>
                  </a:txBody>
                  <a:tcPr/>
                </a:tc>
                <a:tc>
                  <a:txBody>
                    <a:bodyPr/>
                    <a:lstStyle/>
                    <a:p>
                      <a:pPr marL="0" marR="0" lvl="0" indent="0" algn="ctr" rtl="0">
                        <a:spcBef>
                          <a:spcPts val="0"/>
                        </a:spcBef>
                        <a:spcAft>
                          <a:spcPts val="0"/>
                        </a:spcAft>
                        <a:buNone/>
                      </a:pPr>
                      <a:r>
                        <a:rPr lang="es-CL" sz="1800" b="1"/>
                        <a:t>2022</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Lenguaje</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6.0</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Matemática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5.4</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Historia y Cs social/ Ed Ciudada</a:t>
                      </a:r>
                      <a:r>
                        <a:rPr lang="es-CL" b="1"/>
                        <a:t>na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6.0</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Inglés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6.3</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lnSpc>
                          <a:spcPct val="100000"/>
                        </a:lnSpc>
                        <a:spcBef>
                          <a:spcPts val="0"/>
                        </a:spcBef>
                        <a:spcAft>
                          <a:spcPts val="0"/>
                        </a:spcAft>
                        <a:buClr>
                          <a:schemeClr val="dk1"/>
                        </a:buClr>
                        <a:buSzPts val="1400"/>
                        <a:buFont typeface="Candara"/>
                        <a:buNone/>
                      </a:pPr>
                      <a:r>
                        <a:rPr lang="es-CL" sz="1400" b="1" u="none" strike="noStrike" cap="none"/>
                        <a:t>Promedio Cs. Naturales (1° y 2°M)</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5.4</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lnSpc>
                          <a:spcPct val="100000"/>
                        </a:lnSpc>
                        <a:spcBef>
                          <a:spcPts val="0"/>
                        </a:spcBef>
                        <a:spcAft>
                          <a:spcPts val="0"/>
                        </a:spcAft>
                        <a:buClr>
                          <a:schemeClr val="dk1"/>
                        </a:buClr>
                        <a:buSzPts val="1400"/>
                        <a:buFont typeface="Candara"/>
                        <a:buNone/>
                      </a:pPr>
                      <a:r>
                        <a:rPr lang="es-CL" sz="1400" b="1" u="none" strike="noStrike" cap="none"/>
                        <a:t>Cs. Ciudadanía/ Biología (3º y4º)</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6.1</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Filosofía (3º y4º)</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6.7</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E. Física </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6.9</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Artes Visuales </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6.6</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Artes Musicales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6.6</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E. Tecnológica(1º Y 2º )</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6.6</a:t>
                      </a:r>
                      <a:endParaRPr sz="18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1400" b="1" u="none" strike="noStrike" cap="none"/>
                        <a:t>Religión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dirty="0" smtClean="0"/>
                        <a:t>  </a:t>
                      </a:r>
                      <a:r>
                        <a:rPr lang="es-CL" sz="1800" b="1" dirty="0"/>
                        <a:t>6.5 </a:t>
                      </a:r>
                      <a:r>
                        <a:rPr lang="es-CL" sz="1800" b="1" dirty="0" smtClean="0"/>
                        <a:t> MB</a:t>
                      </a:r>
                      <a:endParaRPr sz="1800" b="1"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spcBef>
                          <a:spcPts val="0"/>
                        </a:spcBef>
                        <a:spcAft>
                          <a:spcPts val="0"/>
                        </a:spcAft>
                        <a:buNone/>
                      </a:pPr>
                      <a:r>
                        <a:rPr lang="es-CL" sz="3000" b="1" u="none" strike="noStrike" cap="none">
                          <a:solidFill>
                            <a:srgbClr val="C00000"/>
                          </a:solidFill>
                        </a:rPr>
                        <a:t>Promedio</a:t>
                      </a:r>
                      <a:endParaRPr sz="30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3000" b="1">
                          <a:solidFill>
                            <a:srgbClr val="C00000"/>
                          </a:solidFill>
                        </a:rPr>
                        <a:t>6.3</a:t>
                      </a:r>
                      <a:endParaRPr sz="3000" b="1" u="none" strike="noStrike" cap="none">
                        <a:solidFill>
                          <a:srgbClr val="C00000"/>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2647831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6"/>
          <p:cNvSpPr txBox="1">
            <a:spLocks noGrp="1"/>
          </p:cNvSpPr>
          <p:nvPr>
            <p:ph type="title"/>
          </p:nvPr>
        </p:nvSpPr>
        <p:spPr>
          <a:xfrm>
            <a:off x="827584" y="404664"/>
            <a:ext cx="7711579" cy="864096"/>
          </a:xfrm>
          <a:prstGeom prst="rect">
            <a:avLst/>
          </a:prstGeom>
          <a:solidFill>
            <a:schemeClr val="accent2"/>
          </a:solid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FFFFFF"/>
              </a:buClr>
              <a:buSzPct val="100000"/>
              <a:buFont typeface="Candara"/>
              <a:buNone/>
            </a:pPr>
            <a:r>
              <a:rPr lang="es-CL" b="1" dirty="0"/>
              <a:t/>
            </a:r>
            <a:br>
              <a:rPr lang="es-CL" b="1" dirty="0"/>
            </a:br>
            <a:r>
              <a:rPr lang="es-CL" b="1" dirty="0"/>
              <a:t/>
            </a:r>
            <a:br>
              <a:rPr lang="es-CL" b="1" dirty="0"/>
            </a:br>
            <a:r>
              <a:rPr lang="es-CL" b="1" dirty="0"/>
              <a:t/>
            </a:r>
            <a:br>
              <a:rPr lang="es-CL" b="1" dirty="0"/>
            </a:br>
            <a:r>
              <a:rPr lang="es-CL" b="1" dirty="0"/>
              <a:t/>
            </a:r>
            <a:br>
              <a:rPr lang="es-CL" b="1" dirty="0"/>
            </a:br>
            <a:r>
              <a:rPr lang="es-CL" b="1" dirty="0"/>
              <a:t>                                                                    </a:t>
            </a:r>
            <a:br>
              <a:rPr lang="es-CL" b="1" dirty="0"/>
            </a:br>
            <a:r>
              <a:rPr lang="es-CL" b="1" dirty="0"/>
              <a:t/>
            </a:r>
            <a:br>
              <a:rPr lang="es-CL" b="1" dirty="0"/>
            </a:br>
            <a:r>
              <a:rPr lang="es-CL" sz="2200" b="1" dirty="0">
                <a:solidFill>
                  <a:schemeClr val="bg1"/>
                </a:solidFill>
                <a:latin typeface="Verdana"/>
                <a:ea typeface="Verdana"/>
                <a:cs typeface="Verdana"/>
                <a:sym typeface="Verdana"/>
              </a:rPr>
              <a:t>PROMEDIOS ENSEÑANZA MEDIA</a:t>
            </a:r>
            <a:br>
              <a:rPr lang="es-CL" sz="2200" b="1" dirty="0">
                <a:solidFill>
                  <a:schemeClr val="bg1"/>
                </a:solidFill>
                <a:latin typeface="Verdana"/>
                <a:ea typeface="Verdana"/>
                <a:cs typeface="Verdana"/>
                <a:sym typeface="Verdana"/>
              </a:rPr>
            </a:br>
            <a:r>
              <a:rPr lang="es-CL" sz="2200" b="1" dirty="0">
                <a:solidFill>
                  <a:schemeClr val="bg1"/>
                </a:solidFill>
                <a:latin typeface="Verdana"/>
                <a:ea typeface="Verdana"/>
                <a:cs typeface="Verdana"/>
                <a:sym typeface="Verdana"/>
              </a:rPr>
              <a:t>ASIGNATURAS DE </a:t>
            </a:r>
            <a:r>
              <a:rPr lang="es-CL" sz="2200" b="1" dirty="0" smtClean="0">
                <a:solidFill>
                  <a:schemeClr val="bg1"/>
                </a:solidFill>
                <a:latin typeface="Verdana"/>
                <a:ea typeface="Verdana"/>
                <a:cs typeface="Verdana"/>
                <a:sym typeface="Verdana"/>
              </a:rPr>
              <a:t>PROFUNDIZACIÓN</a:t>
            </a:r>
            <a:br>
              <a:rPr lang="es-CL" sz="2200" b="1" dirty="0" smtClean="0">
                <a:solidFill>
                  <a:schemeClr val="bg1"/>
                </a:solidFill>
                <a:latin typeface="Verdana"/>
                <a:ea typeface="Verdana"/>
                <a:cs typeface="Verdana"/>
                <a:sym typeface="Verdana"/>
              </a:rPr>
            </a:br>
            <a:r>
              <a:rPr lang="es-CL" sz="2200" b="1" dirty="0" smtClean="0">
                <a:solidFill>
                  <a:schemeClr val="bg1"/>
                </a:solidFill>
                <a:sym typeface="Verdana"/>
              </a:rPr>
              <a:t>3° medio</a:t>
            </a:r>
            <a:r>
              <a:rPr lang="es-CL" sz="2200" b="1" dirty="0">
                <a:solidFill>
                  <a:schemeClr val="bg1"/>
                </a:solidFill>
              </a:rPr>
              <a:t/>
            </a:r>
            <a:br>
              <a:rPr lang="es-CL" sz="2200" b="1" dirty="0">
                <a:solidFill>
                  <a:schemeClr val="bg1"/>
                </a:solidFill>
              </a:rPr>
            </a:br>
            <a:r>
              <a:rPr lang="es-CL" b="1" dirty="0"/>
              <a:t/>
            </a:r>
            <a:br>
              <a:rPr lang="es-CL" b="1" dirty="0"/>
            </a:br>
            <a:r>
              <a:rPr lang="es-CL" b="1" dirty="0"/>
              <a:t/>
            </a:r>
            <a:br>
              <a:rPr lang="es-CL" b="1" dirty="0"/>
            </a:br>
            <a:r>
              <a:rPr lang="es-CL" b="1" dirty="0"/>
              <a:t/>
            </a:r>
            <a:br>
              <a:rPr lang="es-CL" b="1" dirty="0"/>
            </a:br>
            <a:r>
              <a:rPr lang="es-CL" b="1" dirty="0">
                <a:solidFill>
                  <a:schemeClr val="dk1"/>
                </a:solidFill>
              </a:rPr>
              <a:t/>
            </a:r>
            <a:br>
              <a:rPr lang="es-CL" b="1" dirty="0">
                <a:solidFill>
                  <a:schemeClr val="dk1"/>
                </a:solidFill>
              </a:rPr>
            </a:br>
            <a:r>
              <a:rPr lang="es-CL" b="1" dirty="0" smtClean="0">
                <a:solidFill>
                  <a:schemeClr val="dk1"/>
                </a:solidFill>
              </a:rPr>
              <a:t> </a:t>
            </a:r>
            <a:br>
              <a:rPr lang="es-CL" b="1" dirty="0" smtClean="0">
                <a:solidFill>
                  <a:schemeClr val="dk1"/>
                </a:solidFill>
              </a:rPr>
            </a:br>
            <a:endParaRPr dirty="0">
              <a:solidFill>
                <a:schemeClr val="dk1"/>
              </a:solidFill>
            </a:endParaRPr>
          </a:p>
        </p:txBody>
      </p:sp>
      <p:graphicFrame>
        <p:nvGraphicFramePr>
          <p:cNvPr id="169" name="Google Shape;169;p6"/>
          <p:cNvGraphicFramePr/>
          <p:nvPr>
            <p:extLst>
              <p:ext uri="{D42A27DB-BD31-4B8C-83A1-F6EECF244321}">
                <p14:modId xmlns:p14="http://schemas.microsoft.com/office/powerpoint/2010/main" val="452336658"/>
              </p:ext>
            </p:extLst>
          </p:nvPr>
        </p:nvGraphicFramePr>
        <p:xfrm>
          <a:off x="1503189" y="1772816"/>
          <a:ext cx="6360375" cy="4661340"/>
        </p:xfrm>
        <a:graphic>
          <a:graphicData uri="http://schemas.openxmlformats.org/drawingml/2006/table">
            <a:tbl>
              <a:tblPr firstRow="1" bandRow="1">
                <a:noFill/>
              </a:tblPr>
              <a:tblGrid>
                <a:gridCol w="5328600"/>
                <a:gridCol w="1031775"/>
              </a:tblGrid>
              <a:tr h="402125">
                <a:tc gridSpan="2">
                  <a:txBody>
                    <a:bodyPr/>
                    <a:lstStyle/>
                    <a:p>
                      <a:pPr marL="0" marR="0" lvl="0" indent="0" algn="ctr" rtl="0">
                        <a:spcBef>
                          <a:spcPts val="0"/>
                        </a:spcBef>
                        <a:spcAft>
                          <a:spcPts val="0"/>
                        </a:spcAft>
                        <a:buNone/>
                      </a:pPr>
                      <a:r>
                        <a:rPr lang="es-CL" sz="1800" u="none" strike="noStrike" cap="none" dirty="0">
                          <a:solidFill>
                            <a:schemeClr val="lt1"/>
                          </a:solidFill>
                        </a:rPr>
                        <a:t>Asignaturas </a:t>
                      </a:r>
                      <a:r>
                        <a:rPr lang="es-CL" sz="1800" u="none" strike="noStrike" cap="none" dirty="0" smtClean="0">
                          <a:solidFill>
                            <a:schemeClr val="lt1"/>
                          </a:solidFill>
                        </a:rPr>
                        <a:t>3°De </a:t>
                      </a:r>
                      <a:r>
                        <a:rPr lang="es-CL" sz="1800" u="none" strike="noStrike" cap="none" dirty="0">
                          <a:solidFill>
                            <a:schemeClr val="lt1"/>
                          </a:solidFill>
                        </a:rPr>
                        <a:t>Especialización  3° Medio </a:t>
                      </a:r>
                      <a:r>
                        <a:rPr lang="es-CL" sz="1800" u="none" strike="noStrike" cap="none" dirty="0" smtClean="0">
                          <a:solidFill>
                            <a:schemeClr val="lt1"/>
                          </a:solidFill>
                        </a:rPr>
                        <a:t>20</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es-CL"/>
                    </a:p>
                  </a:txBody>
                  <a:tcPr/>
                </a:tc>
              </a:tr>
              <a:tr h="402125">
                <a:tc>
                  <a:txBody>
                    <a:bodyPr/>
                    <a:lstStyle/>
                    <a:p>
                      <a:pPr marL="0" marR="0" lvl="0" indent="0" algn="l" rtl="0">
                        <a:spcBef>
                          <a:spcPts val="0"/>
                        </a:spcBef>
                        <a:spcAft>
                          <a:spcPts val="0"/>
                        </a:spcAft>
                        <a:buNone/>
                      </a:pPr>
                      <a:r>
                        <a:rPr lang="es-CL" sz="1800" u="none" strike="noStrike" cap="none"/>
                        <a:t>Biología Celular</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5.8</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spcBef>
                          <a:spcPts val="0"/>
                        </a:spcBef>
                        <a:spcAft>
                          <a:spcPts val="0"/>
                        </a:spcAft>
                        <a:buNone/>
                      </a:pPr>
                      <a:r>
                        <a:rPr lang="es-CL" sz="1800"/>
                        <a:t>Diseño y Arquitectura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6.6</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lvl="0" indent="0" algn="l" rtl="0">
                        <a:spcBef>
                          <a:spcPts val="0"/>
                        </a:spcBef>
                        <a:spcAft>
                          <a:spcPts val="0"/>
                        </a:spcAft>
                        <a:buClr>
                          <a:schemeClr val="dk1"/>
                        </a:buClr>
                        <a:buFont typeface="Arial"/>
                        <a:buNone/>
                      </a:pPr>
                      <a:r>
                        <a:rPr lang="es-CL" sz="1800"/>
                        <a:t>Interpretación y Creación Teatral</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6.3</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lvl="0" indent="0" algn="l" rtl="0">
                        <a:spcBef>
                          <a:spcPts val="0"/>
                        </a:spcBef>
                        <a:spcAft>
                          <a:spcPts val="0"/>
                        </a:spcAft>
                        <a:buClr>
                          <a:schemeClr val="dk1"/>
                        </a:buClr>
                        <a:buSzPts val="1800"/>
                        <a:buFont typeface="Candara"/>
                        <a:buNone/>
                      </a:pPr>
                      <a:r>
                        <a:rPr lang="es-CL" sz="1800"/>
                        <a:t>Participación y Argumentación en Democracia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6.3</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spcBef>
                          <a:spcPts val="0"/>
                        </a:spcBef>
                        <a:spcAft>
                          <a:spcPts val="0"/>
                        </a:spcAft>
                        <a:buNone/>
                      </a:pPr>
                      <a:r>
                        <a:rPr lang="es-CL" sz="1800"/>
                        <a:t>Química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6.0</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lnSpc>
                          <a:spcPct val="100000"/>
                        </a:lnSpc>
                        <a:spcBef>
                          <a:spcPts val="0"/>
                        </a:spcBef>
                        <a:spcAft>
                          <a:spcPts val="0"/>
                        </a:spcAft>
                        <a:buClr>
                          <a:schemeClr val="dk1"/>
                        </a:buClr>
                        <a:buSzPts val="1800"/>
                        <a:buFont typeface="Candara"/>
                        <a:buNone/>
                      </a:pPr>
                      <a:r>
                        <a:rPr lang="es-CL" sz="1800"/>
                        <a:t>Probabilidades y Estadística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4.8</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lnSpc>
                          <a:spcPct val="100000"/>
                        </a:lnSpc>
                        <a:spcBef>
                          <a:spcPts val="0"/>
                        </a:spcBef>
                        <a:spcAft>
                          <a:spcPts val="0"/>
                        </a:spcAft>
                        <a:buClr>
                          <a:schemeClr val="dk1"/>
                        </a:buClr>
                        <a:buSzPts val="1800"/>
                        <a:buFont typeface="Candara"/>
                        <a:buNone/>
                      </a:pPr>
                      <a:r>
                        <a:rPr lang="es-CL" sz="1800"/>
                        <a:t>Taller Literatura</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6.6</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spcBef>
                          <a:spcPts val="0"/>
                        </a:spcBef>
                        <a:spcAft>
                          <a:spcPts val="0"/>
                        </a:spcAft>
                        <a:buNone/>
                      </a:pPr>
                      <a:r>
                        <a:rPr lang="es-CL" sz="1800"/>
                        <a:t>Pensamiento Computacional</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6.1</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spcBef>
                          <a:spcPts val="0"/>
                        </a:spcBef>
                        <a:spcAft>
                          <a:spcPts val="0"/>
                        </a:spcAft>
                        <a:buNone/>
                      </a:pPr>
                      <a:r>
                        <a:rPr lang="es-CL" sz="1800"/>
                        <a:t>Promoción de Estilos de Vida Saludable</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6.6</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ctr" rtl="0">
                        <a:spcBef>
                          <a:spcPts val="0"/>
                        </a:spcBef>
                        <a:spcAft>
                          <a:spcPts val="0"/>
                        </a:spcAft>
                        <a:buNone/>
                      </a:pPr>
                      <a:r>
                        <a:rPr lang="es-CL" sz="1800" b="1"/>
                        <a:t>Promedio</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2000" b="1">
                          <a:solidFill>
                            <a:srgbClr val="980000"/>
                          </a:solidFill>
                        </a:rPr>
                        <a:t>6.2</a:t>
                      </a:r>
                      <a:endParaRPr sz="2000" b="1">
                        <a:solidFill>
                          <a:srgbClr val="980000"/>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4225087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1bd0554cd5e_0_0"/>
          <p:cNvSpPr txBox="1">
            <a:spLocks noGrp="1"/>
          </p:cNvSpPr>
          <p:nvPr>
            <p:ph type="title"/>
          </p:nvPr>
        </p:nvSpPr>
        <p:spPr>
          <a:xfrm>
            <a:off x="827584" y="404664"/>
            <a:ext cx="7711500" cy="864000"/>
          </a:xfrm>
          <a:prstGeom prst="rect">
            <a:avLst/>
          </a:prstGeom>
          <a:solidFill>
            <a:schemeClr val="accent2"/>
          </a:solid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FFFFFF"/>
              </a:buClr>
              <a:buSzPct val="100000"/>
              <a:buFont typeface="Candara"/>
              <a:buNone/>
            </a:pPr>
            <a:r>
              <a:rPr lang="es-CL" b="1" dirty="0"/>
              <a:t/>
            </a:r>
            <a:br>
              <a:rPr lang="es-CL" b="1" dirty="0"/>
            </a:br>
            <a:r>
              <a:rPr lang="es-CL" b="1" dirty="0"/>
              <a:t/>
            </a:r>
            <a:br>
              <a:rPr lang="es-CL" b="1" dirty="0"/>
            </a:br>
            <a:r>
              <a:rPr lang="es-CL" b="1" dirty="0"/>
              <a:t/>
            </a:r>
            <a:br>
              <a:rPr lang="es-CL" b="1" dirty="0"/>
            </a:br>
            <a:r>
              <a:rPr lang="es-CL" b="1" dirty="0"/>
              <a:t/>
            </a:r>
            <a:br>
              <a:rPr lang="es-CL" b="1" dirty="0"/>
            </a:br>
            <a:r>
              <a:rPr lang="es-CL" b="1" dirty="0"/>
              <a:t>                                                                    </a:t>
            </a:r>
            <a:br>
              <a:rPr lang="es-CL" b="1" dirty="0"/>
            </a:br>
            <a:r>
              <a:rPr lang="es-CL" b="1" dirty="0"/>
              <a:t/>
            </a:r>
            <a:br>
              <a:rPr lang="es-CL" b="1" dirty="0"/>
            </a:br>
            <a:r>
              <a:rPr lang="es-CL" sz="2200" b="1" dirty="0">
                <a:solidFill>
                  <a:schemeClr val="lt1"/>
                </a:solidFill>
                <a:latin typeface="Verdana"/>
                <a:ea typeface="Verdana"/>
                <a:cs typeface="Verdana"/>
                <a:sym typeface="Verdana"/>
              </a:rPr>
              <a:t>PROMEDIOS ENSEÑANZA MEDIA</a:t>
            </a:r>
            <a:br>
              <a:rPr lang="es-CL" sz="2200" b="1" dirty="0">
                <a:solidFill>
                  <a:schemeClr val="lt1"/>
                </a:solidFill>
                <a:latin typeface="Verdana"/>
                <a:ea typeface="Verdana"/>
                <a:cs typeface="Verdana"/>
                <a:sym typeface="Verdana"/>
              </a:rPr>
            </a:br>
            <a:r>
              <a:rPr lang="es-CL" sz="2200" b="1" dirty="0">
                <a:solidFill>
                  <a:schemeClr val="lt1"/>
                </a:solidFill>
                <a:latin typeface="Verdana"/>
                <a:ea typeface="Verdana"/>
                <a:cs typeface="Verdana"/>
                <a:sym typeface="Verdana"/>
              </a:rPr>
              <a:t>ASIGNATURAS DE </a:t>
            </a:r>
            <a:r>
              <a:rPr lang="es-CL" sz="2200" b="1" dirty="0" smtClean="0">
                <a:solidFill>
                  <a:schemeClr val="lt1"/>
                </a:solidFill>
                <a:latin typeface="Verdana"/>
                <a:ea typeface="Verdana"/>
                <a:cs typeface="Verdana"/>
                <a:sym typeface="Verdana"/>
              </a:rPr>
              <a:t>PROFUNDIZACIÓN</a:t>
            </a:r>
            <a:br>
              <a:rPr lang="es-CL" sz="2200" b="1" dirty="0" smtClean="0">
                <a:solidFill>
                  <a:schemeClr val="lt1"/>
                </a:solidFill>
                <a:latin typeface="Verdana"/>
                <a:ea typeface="Verdana"/>
                <a:cs typeface="Verdana"/>
                <a:sym typeface="Verdana"/>
              </a:rPr>
            </a:br>
            <a:r>
              <a:rPr lang="es-CL" sz="2200" b="1" dirty="0" smtClean="0">
                <a:solidFill>
                  <a:schemeClr val="lt1"/>
                </a:solidFill>
                <a:latin typeface="Verdana"/>
                <a:ea typeface="Verdana"/>
                <a:cs typeface="Verdana"/>
                <a:sym typeface="Verdana"/>
              </a:rPr>
              <a:t>4° medio</a:t>
            </a:r>
            <a:r>
              <a:rPr lang="es-CL" b="1" dirty="0"/>
              <a:t/>
            </a:r>
            <a:br>
              <a:rPr lang="es-CL" b="1" dirty="0"/>
            </a:br>
            <a:r>
              <a:rPr lang="es-CL" b="1" dirty="0"/>
              <a:t/>
            </a:r>
            <a:br>
              <a:rPr lang="es-CL" b="1" dirty="0"/>
            </a:br>
            <a:r>
              <a:rPr lang="es-CL" b="1" dirty="0"/>
              <a:t/>
            </a:r>
            <a:br>
              <a:rPr lang="es-CL" b="1" dirty="0"/>
            </a:br>
            <a:r>
              <a:rPr lang="es-CL" b="1" dirty="0"/>
              <a:t/>
            </a:r>
            <a:br>
              <a:rPr lang="es-CL" b="1" dirty="0"/>
            </a:br>
            <a:r>
              <a:rPr lang="es-CL" b="1" dirty="0"/>
              <a:t/>
            </a:r>
            <a:br>
              <a:rPr lang="es-CL" b="1" dirty="0"/>
            </a:br>
            <a:r>
              <a:rPr lang="es-CL" b="1" dirty="0">
                <a:solidFill>
                  <a:schemeClr val="dk1"/>
                </a:solidFill>
              </a:rPr>
              <a:t/>
            </a:r>
            <a:br>
              <a:rPr lang="es-CL" b="1" dirty="0">
                <a:solidFill>
                  <a:schemeClr val="dk1"/>
                </a:solidFill>
              </a:rPr>
            </a:br>
            <a:endParaRPr dirty="0">
              <a:solidFill>
                <a:schemeClr val="dk1"/>
              </a:solidFill>
            </a:endParaRPr>
          </a:p>
        </p:txBody>
      </p:sp>
      <p:graphicFrame>
        <p:nvGraphicFramePr>
          <p:cNvPr id="175" name="Google Shape;175;g1bd0554cd5e_0_0"/>
          <p:cNvGraphicFramePr/>
          <p:nvPr>
            <p:extLst>
              <p:ext uri="{D42A27DB-BD31-4B8C-83A1-F6EECF244321}">
                <p14:modId xmlns:p14="http://schemas.microsoft.com/office/powerpoint/2010/main" val="1510882652"/>
              </p:ext>
            </p:extLst>
          </p:nvPr>
        </p:nvGraphicFramePr>
        <p:xfrm>
          <a:off x="1503189" y="1772816"/>
          <a:ext cx="6360375" cy="4423375"/>
        </p:xfrm>
        <a:graphic>
          <a:graphicData uri="http://schemas.openxmlformats.org/drawingml/2006/table">
            <a:tbl>
              <a:tblPr firstRow="1" bandRow="1">
                <a:noFill/>
              </a:tblPr>
              <a:tblGrid>
                <a:gridCol w="5328600"/>
                <a:gridCol w="1031775"/>
              </a:tblGrid>
              <a:tr h="402125">
                <a:tc gridSpan="2">
                  <a:txBody>
                    <a:bodyPr/>
                    <a:lstStyle/>
                    <a:p>
                      <a:pPr marL="0" marR="0" lvl="0" indent="0" algn="ctr" rtl="0">
                        <a:spcBef>
                          <a:spcPts val="0"/>
                        </a:spcBef>
                        <a:spcAft>
                          <a:spcPts val="0"/>
                        </a:spcAft>
                        <a:buNone/>
                      </a:pPr>
                      <a:r>
                        <a:rPr lang="es-CL" sz="1800" u="none" strike="noStrike" cap="none" dirty="0">
                          <a:solidFill>
                            <a:schemeClr val="lt1"/>
                          </a:solidFill>
                        </a:rPr>
                        <a:t>Asignaturas De Especialización  </a:t>
                      </a:r>
                      <a:r>
                        <a:rPr lang="es-CL" sz="1800" u="none" strike="noStrike" cap="none" dirty="0" smtClean="0">
                          <a:solidFill>
                            <a:schemeClr val="lt1"/>
                          </a:solidFill>
                        </a:rPr>
                        <a:t> </a:t>
                      </a:r>
                      <a:r>
                        <a:rPr lang="es-CL" sz="1800" u="none" strike="noStrike" cap="none" dirty="0">
                          <a:solidFill>
                            <a:schemeClr val="lt1"/>
                          </a:solidFill>
                        </a:rPr>
                        <a:t>Medio </a:t>
                      </a:r>
                      <a:r>
                        <a:rPr lang="es-CL" sz="1800" u="none" strike="noStrike" cap="none" dirty="0" smtClean="0">
                          <a:solidFill>
                            <a:schemeClr val="lt1"/>
                          </a:solidFill>
                        </a:rPr>
                        <a:t>202</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es-CL"/>
                    </a:p>
                  </a:txBody>
                  <a:tcPr/>
                </a:tc>
              </a:tr>
              <a:tr h="402125">
                <a:tc>
                  <a:txBody>
                    <a:bodyPr/>
                    <a:lstStyle/>
                    <a:p>
                      <a:pPr marL="0" marR="0" lvl="0" indent="0" algn="l" rtl="0">
                        <a:spcBef>
                          <a:spcPts val="0"/>
                        </a:spcBef>
                        <a:spcAft>
                          <a:spcPts val="0"/>
                        </a:spcAft>
                        <a:buNone/>
                      </a:pPr>
                      <a:r>
                        <a:rPr lang="es-CL" sz="1800"/>
                        <a:t>Comprensión Histórica del Presente</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6.6</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spcBef>
                          <a:spcPts val="0"/>
                        </a:spcBef>
                        <a:spcAft>
                          <a:spcPts val="0"/>
                        </a:spcAft>
                        <a:buNone/>
                      </a:pPr>
                      <a:r>
                        <a:rPr lang="es-CL" sz="1800"/>
                        <a:t> Límites y Derivadas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6.5</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lvl="0" indent="0" algn="l" rtl="0">
                        <a:spcBef>
                          <a:spcPts val="0"/>
                        </a:spcBef>
                        <a:spcAft>
                          <a:spcPts val="0"/>
                        </a:spcAft>
                        <a:buNone/>
                      </a:pPr>
                      <a:r>
                        <a:rPr lang="es-CL" sz="1800"/>
                        <a:t>Artes Visuales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6.8</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lvl="0" indent="0" algn="l" rtl="0">
                        <a:spcBef>
                          <a:spcPts val="0"/>
                        </a:spcBef>
                        <a:spcAft>
                          <a:spcPts val="0"/>
                        </a:spcAft>
                        <a:buSzPts val="1800"/>
                        <a:buNone/>
                      </a:pPr>
                      <a:r>
                        <a:rPr lang="es-CL" sz="1800"/>
                        <a:t>Taller Literatura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6.8</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spcBef>
                          <a:spcPts val="0"/>
                        </a:spcBef>
                        <a:spcAft>
                          <a:spcPts val="0"/>
                        </a:spcAft>
                        <a:buNone/>
                      </a:pPr>
                      <a:r>
                        <a:rPr lang="es-CL" sz="1800"/>
                        <a:t>Química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5.7</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lnSpc>
                          <a:spcPct val="100000"/>
                        </a:lnSpc>
                        <a:spcBef>
                          <a:spcPts val="0"/>
                        </a:spcBef>
                        <a:spcAft>
                          <a:spcPts val="0"/>
                        </a:spcAft>
                        <a:buClr>
                          <a:schemeClr val="dk1"/>
                        </a:buClr>
                        <a:buSzPts val="1800"/>
                        <a:buFont typeface="Candara"/>
                        <a:buNone/>
                      </a:pPr>
                      <a:r>
                        <a:rPr lang="es-CL" sz="1800"/>
                        <a:t> Geometría 3D</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6.2</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lnSpc>
                          <a:spcPct val="100000"/>
                        </a:lnSpc>
                        <a:spcBef>
                          <a:spcPts val="0"/>
                        </a:spcBef>
                        <a:spcAft>
                          <a:spcPts val="0"/>
                        </a:spcAft>
                        <a:buClr>
                          <a:schemeClr val="dk1"/>
                        </a:buClr>
                        <a:buSzPts val="1800"/>
                        <a:buFont typeface="Candara"/>
                        <a:buNone/>
                      </a:pPr>
                      <a:r>
                        <a:rPr lang="es-CL" sz="1800"/>
                        <a:t>Cs de la Salud</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6.0</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spcBef>
                          <a:spcPts val="0"/>
                        </a:spcBef>
                        <a:spcAft>
                          <a:spcPts val="0"/>
                        </a:spcAft>
                        <a:buNone/>
                      </a:pPr>
                      <a:r>
                        <a:rPr lang="es-CL" sz="1800"/>
                        <a:t>Física</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6.8</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l" rtl="0">
                        <a:spcBef>
                          <a:spcPts val="0"/>
                        </a:spcBef>
                        <a:spcAft>
                          <a:spcPts val="0"/>
                        </a:spcAft>
                        <a:buNone/>
                      </a:pPr>
                      <a:r>
                        <a:rPr lang="es-CL" sz="1800"/>
                        <a:t>Desafíos Medio Ambientales</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t>6.3</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02125">
                <a:tc>
                  <a:txBody>
                    <a:bodyPr/>
                    <a:lstStyle/>
                    <a:p>
                      <a:pPr marL="0" marR="0" lvl="0" indent="0" algn="ctr" rtl="0">
                        <a:spcBef>
                          <a:spcPts val="0"/>
                        </a:spcBef>
                        <a:spcAft>
                          <a:spcPts val="0"/>
                        </a:spcAft>
                        <a:buNone/>
                      </a:pPr>
                      <a:r>
                        <a:rPr lang="es-CL" sz="1800" b="1"/>
                        <a:t>Promedio</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solidFill>
                            <a:srgbClr val="A61C00"/>
                          </a:solidFill>
                        </a:rPr>
                        <a:t>6.4</a:t>
                      </a:r>
                      <a:endParaRPr sz="1800" b="1">
                        <a:solidFill>
                          <a:srgbClr val="A61C00"/>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3963719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graphicFrame>
        <p:nvGraphicFramePr>
          <p:cNvPr id="181" name="Google Shape;181;p8"/>
          <p:cNvGraphicFramePr/>
          <p:nvPr/>
        </p:nvGraphicFramePr>
        <p:xfrm>
          <a:off x="1177887" y="1221085"/>
          <a:ext cx="3347125" cy="4739200"/>
        </p:xfrm>
        <a:graphic>
          <a:graphicData uri="http://schemas.openxmlformats.org/drawingml/2006/table">
            <a:tbl>
              <a:tblPr firstRow="1" bandRow="1">
                <a:noFill/>
              </a:tblPr>
              <a:tblGrid>
                <a:gridCol w="939450"/>
                <a:gridCol w="1214875"/>
                <a:gridCol w="1192800"/>
              </a:tblGrid>
              <a:tr h="705200">
                <a:tc rowSpan="2">
                  <a:txBody>
                    <a:bodyPr/>
                    <a:lstStyle/>
                    <a:p>
                      <a:pPr marL="0" marR="0" lvl="0" indent="0" algn="l" rtl="0">
                        <a:spcBef>
                          <a:spcPts val="0"/>
                        </a:spcBef>
                        <a:spcAft>
                          <a:spcPts val="0"/>
                        </a:spcAft>
                        <a:buNone/>
                      </a:pPr>
                      <a:r>
                        <a:rPr lang="es-CL" sz="1800" dirty="0">
                          <a:latin typeface="Candara"/>
                          <a:ea typeface="Candara"/>
                          <a:cs typeface="Candara"/>
                          <a:sym typeface="Candara"/>
                        </a:rPr>
                        <a:t>Nivel</a:t>
                      </a:r>
                      <a:endParaRPr sz="18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es-CL" sz="1800">
                          <a:latin typeface="Candara"/>
                          <a:ea typeface="Candara"/>
                          <a:cs typeface="Candara"/>
                          <a:sym typeface="Candara"/>
                        </a:rPr>
                        <a:t>Matrícula</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a:latin typeface="Candara"/>
                          <a:ea typeface="Candara"/>
                          <a:cs typeface="Candara"/>
                          <a:sym typeface="Candara"/>
                        </a:rPr>
                        <a:t>Promedio</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521700">
                <a:tc vMerge="1">
                  <a:txBody>
                    <a:bodyPr/>
                    <a:lstStyle/>
                    <a:p>
                      <a:endParaRPr lang="es-CL"/>
                    </a:p>
                  </a:txBody>
                  <a:tcPr/>
                </a:tc>
                <a:tc>
                  <a:txBody>
                    <a:bodyPr/>
                    <a:lstStyle/>
                    <a:p>
                      <a:pPr marL="0" marR="0" lvl="0" indent="0" algn="ctr" rtl="0">
                        <a:spcBef>
                          <a:spcPts val="0"/>
                        </a:spcBef>
                        <a:spcAft>
                          <a:spcPts val="0"/>
                        </a:spcAft>
                        <a:buNone/>
                      </a:pPr>
                      <a:r>
                        <a:rPr lang="es-CL" sz="1800" b="1">
                          <a:latin typeface="Candara"/>
                          <a:ea typeface="Candara"/>
                          <a:cs typeface="Candara"/>
                          <a:sym typeface="Candara"/>
                        </a:rPr>
                        <a:t>202</a:t>
                      </a:r>
                      <a:r>
                        <a:rPr lang="es-CL" sz="1800" b="1"/>
                        <a:t>2</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es-CL" sz="1800" b="1">
                          <a:latin typeface="Candara"/>
                          <a:ea typeface="Candara"/>
                          <a:cs typeface="Candara"/>
                          <a:sym typeface="Candara"/>
                        </a:rPr>
                        <a:t>202</a:t>
                      </a:r>
                      <a:r>
                        <a:rPr lang="es-CL" sz="1800" b="1"/>
                        <a:t>2</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1º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74</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6.5</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2º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72</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6.3</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3º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78</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6.2</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4º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77</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6.2</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5º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80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6.3</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6º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78</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6.2</a:t>
                      </a:r>
                      <a:endParaRPr sz="1800" b="1"/>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640100">
                <a:tc>
                  <a:txBody>
                    <a:bodyPr/>
                    <a:lstStyle/>
                    <a:p>
                      <a:pPr marL="0" marR="0" lvl="0" indent="0" algn="ctr" rtl="0">
                        <a:spcBef>
                          <a:spcPts val="0"/>
                        </a:spcBef>
                        <a:spcAft>
                          <a:spcPts val="0"/>
                        </a:spcAft>
                        <a:buNone/>
                      </a:pPr>
                      <a:r>
                        <a:rPr lang="es-CL" sz="1800" b="1" dirty="0">
                          <a:solidFill>
                            <a:srgbClr val="C00000"/>
                          </a:solidFill>
                          <a:latin typeface="Candara"/>
                          <a:ea typeface="Candara"/>
                          <a:cs typeface="Candara"/>
                          <a:sym typeface="Candara"/>
                        </a:rPr>
                        <a:t>TOTAL</a:t>
                      </a:r>
                      <a:endParaRPr sz="18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s-CL" sz="1800"/>
                        <a:t>385</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solidFill>
                            <a:schemeClr val="accent2"/>
                          </a:solidFill>
                        </a:rPr>
                        <a:t>6.2</a:t>
                      </a:r>
                      <a:endParaRPr sz="1800" b="1">
                        <a:solidFill>
                          <a:schemeClr val="accent2"/>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r>
            </a:tbl>
          </a:graphicData>
        </a:graphic>
      </p:graphicFrame>
      <p:sp>
        <p:nvSpPr>
          <p:cNvPr id="182" name="Google Shape;182;p8"/>
          <p:cNvSpPr txBox="1">
            <a:spLocks noGrp="1"/>
          </p:cNvSpPr>
          <p:nvPr>
            <p:ph type="title"/>
          </p:nvPr>
        </p:nvSpPr>
        <p:spPr>
          <a:xfrm>
            <a:off x="755576" y="116632"/>
            <a:ext cx="6984776" cy="792088"/>
          </a:xfrm>
          <a:prstGeom prst="rect">
            <a:avLst/>
          </a:prstGeom>
          <a:solidFill>
            <a:schemeClr val="bg2">
              <a:lumMod val="75000"/>
            </a:schemeClr>
          </a:solid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Verdana"/>
              <a:buNone/>
            </a:pPr>
            <a:r>
              <a:rPr lang="es-CL" sz="3600" dirty="0">
                <a:solidFill>
                  <a:schemeClr val="bg1"/>
                </a:solidFill>
                <a:latin typeface="Verdana"/>
                <a:ea typeface="Verdana"/>
                <a:cs typeface="Verdana"/>
                <a:sym typeface="Verdana"/>
              </a:rPr>
              <a:t>RENDIMIENTO POR NIVEL </a:t>
            </a:r>
            <a:endParaRPr sz="3600" dirty="0">
              <a:solidFill>
                <a:schemeClr val="bg1"/>
              </a:solidFill>
            </a:endParaRPr>
          </a:p>
        </p:txBody>
      </p:sp>
      <p:graphicFrame>
        <p:nvGraphicFramePr>
          <p:cNvPr id="183" name="Google Shape;183;p8"/>
          <p:cNvGraphicFramePr/>
          <p:nvPr/>
        </p:nvGraphicFramePr>
        <p:xfrm>
          <a:off x="4838683" y="1221085"/>
          <a:ext cx="3476950" cy="4739225"/>
        </p:xfrm>
        <a:graphic>
          <a:graphicData uri="http://schemas.openxmlformats.org/drawingml/2006/table">
            <a:tbl>
              <a:tblPr firstRow="1" bandRow="1">
                <a:noFill/>
              </a:tblPr>
              <a:tblGrid>
                <a:gridCol w="1031600"/>
                <a:gridCol w="1131225"/>
                <a:gridCol w="1314125"/>
              </a:tblGrid>
              <a:tr h="590775">
                <a:tc rowSpan="2">
                  <a:txBody>
                    <a:bodyPr/>
                    <a:lstStyle/>
                    <a:p>
                      <a:pPr marL="0" marR="0" lvl="0" indent="0" algn="l" rtl="0">
                        <a:spcBef>
                          <a:spcPts val="0"/>
                        </a:spcBef>
                        <a:spcAft>
                          <a:spcPts val="0"/>
                        </a:spcAft>
                        <a:buNone/>
                      </a:pPr>
                      <a:r>
                        <a:rPr lang="es-CL" sz="1800" b="1">
                          <a:latin typeface="Candara"/>
                          <a:ea typeface="Candara"/>
                          <a:cs typeface="Candara"/>
                          <a:sym typeface="Candara"/>
                        </a:rPr>
                        <a:t>Nivel</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es-CL" sz="1800" b="1">
                          <a:latin typeface="Candara"/>
                          <a:ea typeface="Candara"/>
                          <a:cs typeface="Candara"/>
                          <a:sym typeface="Candara"/>
                        </a:rPr>
                        <a:t>Matrícula</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latin typeface="Candara"/>
                          <a:ea typeface="Candara"/>
                          <a:cs typeface="Candara"/>
                          <a:sym typeface="Candara"/>
                        </a:rPr>
                        <a:t>Promedio</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555625">
                <a:tc vMerge="1">
                  <a:txBody>
                    <a:bodyPr/>
                    <a:lstStyle/>
                    <a:p>
                      <a:endParaRPr lang="es-CL"/>
                    </a:p>
                  </a:txBody>
                  <a:tcPr/>
                </a:tc>
                <a:tc>
                  <a:txBody>
                    <a:bodyPr/>
                    <a:lstStyle/>
                    <a:p>
                      <a:pPr marL="0" marR="0" lvl="0" indent="0" algn="ctr" rtl="0">
                        <a:spcBef>
                          <a:spcPts val="0"/>
                        </a:spcBef>
                        <a:spcAft>
                          <a:spcPts val="0"/>
                        </a:spcAft>
                        <a:buNone/>
                      </a:pPr>
                      <a:r>
                        <a:rPr lang="es-CL" sz="1800" b="1">
                          <a:latin typeface="Candara"/>
                          <a:ea typeface="Candara"/>
                          <a:cs typeface="Candara"/>
                          <a:sym typeface="Candara"/>
                        </a:rPr>
                        <a:t>202</a:t>
                      </a:r>
                      <a:r>
                        <a:rPr lang="es-CL" sz="1800" b="1"/>
                        <a:t>2</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es-CL" sz="1800" b="1">
                          <a:latin typeface="Candara"/>
                          <a:ea typeface="Candara"/>
                          <a:cs typeface="Candara"/>
                          <a:sym typeface="Candara"/>
                        </a:rPr>
                        <a:t>202</a:t>
                      </a:r>
                      <a:r>
                        <a:rPr lang="es-CL" sz="1800" b="1"/>
                        <a:t>2</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r>
              <a:tr h="529725">
                <a:tc>
                  <a:txBody>
                    <a:bodyPr/>
                    <a:lstStyle/>
                    <a:p>
                      <a:pPr marL="0" marR="0" lvl="0" indent="0" algn="ctr" rtl="0">
                        <a:spcBef>
                          <a:spcPts val="0"/>
                        </a:spcBef>
                        <a:spcAft>
                          <a:spcPts val="0"/>
                        </a:spcAft>
                        <a:buNone/>
                      </a:pPr>
                      <a:r>
                        <a:rPr lang="es-CL" sz="1800" b="1">
                          <a:latin typeface="Candara"/>
                          <a:ea typeface="Candara"/>
                          <a:cs typeface="Candara"/>
                          <a:sym typeface="Candara"/>
                        </a:rPr>
                        <a:t>7º B</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81</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6.2</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56925">
                <a:tc>
                  <a:txBody>
                    <a:bodyPr/>
                    <a:lstStyle/>
                    <a:p>
                      <a:pPr marL="0" marR="0" lvl="0" indent="0" algn="ctr" rtl="0">
                        <a:spcBef>
                          <a:spcPts val="0"/>
                        </a:spcBef>
                        <a:spcAft>
                          <a:spcPts val="0"/>
                        </a:spcAft>
                        <a:buNone/>
                      </a:pPr>
                      <a:r>
                        <a:rPr lang="es-CL" sz="1800" b="1">
                          <a:latin typeface="Candara"/>
                          <a:ea typeface="Candara"/>
                          <a:cs typeface="Candara"/>
                          <a:sym typeface="Candara"/>
                        </a:rPr>
                        <a:t>8º B</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75</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6.1</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56925">
                <a:tc>
                  <a:txBody>
                    <a:bodyPr/>
                    <a:lstStyle/>
                    <a:p>
                      <a:pPr marL="0" marR="0" lvl="0" indent="0" algn="ctr" rtl="0">
                        <a:spcBef>
                          <a:spcPts val="0"/>
                        </a:spcBef>
                        <a:spcAft>
                          <a:spcPts val="0"/>
                        </a:spcAft>
                        <a:buNone/>
                      </a:pPr>
                      <a:r>
                        <a:rPr lang="es-CL" sz="1800" b="1">
                          <a:latin typeface="Candara"/>
                          <a:ea typeface="Candara"/>
                          <a:cs typeface="Candara"/>
                          <a:sym typeface="Candara"/>
                        </a:rPr>
                        <a:t>1º M</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158</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5.9</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56925">
                <a:tc>
                  <a:txBody>
                    <a:bodyPr/>
                    <a:lstStyle/>
                    <a:p>
                      <a:pPr marL="0" marR="0" lvl="0" indent="0" algn="ctr" rtl="0">
                        <a:spcBef>
                          <a:spcPts val="0"/>
                        </a:spcBef>
                        <a:spcAft>
                          <a:spcPts val="0"/>
                        </a:spcAft>
                        <a:buNone/>
                      </a:pPr>
                      <a:r>
                        <a:rPr lang="es-CL" sz="1800" b="1">
                          <a:latin typeface="Candara"/>
                          <a:ea typeface="Candara"/>
                          <a:cs typeface="Candara"/>
                          <a:sym typeface="Candara"/>
                        </a:rPr>
                        <a:t>2º M</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159</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6.1</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56925">
                <a:tc>
                  <a:txBody>
                    <a:bodyPr/>
                    <a:lstStyle/>
                    <a:p>
                      <a:pPr marL="0" marR="0" lvl="0" indent="0" algn="ctr" rtl="0">
                        <a:spcBef>
                          <a:spcPts val="0"/>
                        </a:spcBef>
                        <a:spcAft>
                          <a:spcPts val="0"/>
                        </a:spcAft>
                        <a:buNone/>
                      </a:pPr>
                      <a:r>
                        <a:rPr lang="es-CL" sz="1800" b="1">
                          <a:latin typeface="Candara"/>
                          <a:ea typeface="Candara"/>
                          <a:cs typeface="Candara"/>
                          <a:sym typeface="Candara"/>
                        </a:rPr>
                        <a:t>3º M</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153</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6.2</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617700">
                <a:tc>
                  <a:txBody>
                    <a:bodyPr/>
                    <a:lstStyle/>
                    <a:p>
                      <a:pPr marL="0" marR="0" lvl="0" indent="0" algn="ctr" rtl="0">
                        <a:spcBef>
                          <a:spcPts val="0"/>
                        </a:spcBef>
                        <a:spcAft>
                          <a:spcPts val="0"/>
                        </a:spcAft>
                        <a:buNone/>
                      </a:pPr>
                      <a:r>
                        <a:rPr lang="es-CL" sz="1800" b="1">
                          <a:latin typeface="Candara"/>
                          <a:ea typeface="Candara"/>
                          <a:cs typeface="Candara"/>
                          <a:sym typeface="Candara"/>
                        </a:rPr>
                        <a:t>4º M</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160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b="1"/>
                        <a:t>6.5</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617700">
                <a:tc>
                  <a:txBody>
                    <a:bodyPr/>
                    <a:lstStyle/>
                    <a:p>
                      <a:pPr marL="0" marR="0" lvl="0" indent="0" algn="ctr" rtl="0">
                        <a:spcBef>
                          <a:spcPts val="0"/>
                        </a:spcBef>
                        <a:spcAft>
                          <a:spcPts val="0"/>
                        </a:spcAft>
                        <a:buNone/>
                      </a:pPr>
                      <a:r>
                        <a:rPr lang="es-CL" sz="1800" b="1">
                          <a:solidFill>
                            <a:srgbClr val="C00000"/>
                          </a:solidFill>
                          <a:latin typeface="Candara"/>
                          <a:ea typeface="Candara"/>
                          <a:cs typeface="Candara"/>
                          <a:sym typeface="Candara"/>
                        </a:rPr>
                        <a:t>TOTAL</a:t>
                      </a:r>
                      <a:endParaRPr sz="1800" b="1">
                        <a:solidFill>
                          <a:srgbClr val="C00000"/>
                        </a:solidFill>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solidFill>
                            <a:schemeClr val="accent3"/>
                          </a:solidFill>
                        </a:rPr>
                        <a:t>705</a:t>
                      </a:r>
                      <a:endParaRPr sz="1800" b="1">
                        <a:solidFill>
                          <a:schemeClr val="accent3"/>
                        </a:solidFill>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solidFill>
                            <a:schemeClr val="accent2"/>
                          </a:solidFill>
                        </a:rPr>
                        <a:t>6.2</a:t>
                      </a:r>
                      <a:endParaRPr sz="1800" b="1">
                        <a:solidFill>
                          <a:schemeClr val="accent2"/>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504814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graphicFrame>
        <p:nvGraphicFramePr>
          <p:cNvPr id="189" name="Google Shape;189;g1c5f7aa79f4_0_0"/>
          <p:cNvGraphicFramePr/>
          <p:nvPr/>
        </p:nvGraphicFramePr>
        <p:xfrm>
          <a:off x="1177887" y="1221085"/>
          <a:ext cx="3347125" cy="4739200"/>
        </p:xfrm>
        <a:graphic>
          <a:graphicData uri="http://schemas.openxmlformats.org/drawingml/2006/table">
            <a:tbl>
              <a:tblPr firstRow="1" bandRow="1">
                <a:noFill/>
              </a:tblPr>
              <a:tblGrid>
                <a:gridCol w="939450"/>
                <a:gridCol w="1214875"/>
                <a:gridCol w="1192800"/>
              </a:tblGrid>
              <a:tr h="705200">
                <a:tc rowSpan="2">
                  <a:txBody>
                    <a:bodyPr/>
                    <a:lstStyle/>
                    <a:p>
                      <a:pPr marL="0" marR="0" lvl="0" indent="0" algn="l" rtl="0">
                        <a:spcBef>
                          <a:spcPts val="0"/>
                        </a:spcBef>
                        <a:spcAft>
                          <a:spcPts val="0"/>
                        </a:spcAft>
                        <a:buNone/>
                      </a:pPr>
                      <a:r>
                        <a:rPr lang="es-CL" sz="1800">
                          <a:latin typeface="Candara"/>
                          <a:ea typeface="Candara"/>
                          <a:cs typeface="Candara"/>
                          <a:sym typeface="Candara"/>
                        </a:rPr>
                        <a:t>Nivel</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es-CL" sz="1800">
                          <a:latin typeface="Candara"/>
                          <a:ea typeface="Candara"/>
                          <a:cs typeface="Candara"/>
                          <a:sym typeface="Candara"/>
                        </a:rPr>
                        <a:t>Matrícula</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a:t>Cantidad</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521700">
                <a:tc vMerge="1">
                  <a:txBody>
                    <a:bodyPr/>
                    <a:lstStyle/>
                    <a:p>
                      <a:endParaRPr lang="es-CL"/>
                    </a:p>
                  </a:txBody>
                  <a:tcPr/>
                </a:tc>
                <a:tc>
                  <a:txBody>
                    <a:bodyPr/>
                    <a:lstStyle/>
                    <a:p>
                      <a:pPr marL="0" marR="0" lvl="0" indent="0" algn="ctr" rtl="0">
                        <a:spcBef>
                          <a:spcPts val="0"/>
                        </a:spcBef>
                        <a:spcAft>
                          <a:spcPts val="0"/>
                        </a:spcAft>
                        <a:buNone/>
                      </a:pPr>
                      <a:r>
                        <a:rPr lang="es-CL" sz="1800" b="1">
                          <a:latin typeface="Candara"/>
                          <a:ea typeface="Candara"/>
                          <a:cs typeface="Candara"/>
                          <a:sym typeface="Candara"/>
                        </a:rPr>
                        <a:t>202</a:t>
                      </a:r>
                      <a:r>
                        <a:rPr lang="es-CL" sz="1800" b="1"/>
                        <a:t>2</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es-CL" sz="1800" b="1">
                          <a:latin typeface="Candara"/>
                          <a:ea typeface="Candara"/>
                          <a:cs typeface="Candara"/>
                          <a:sym typeface="Candara"/>
                        </a:rPr>
                        <a:t>202</a:t>
                      </a:r>
                      <a:r>
                        <a:rPr lang="es-CL" sz="1800" b="1"/>
                        <a:t>2</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1º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74</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2º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72</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3º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78</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4º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77</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5º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80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78700">
                <a:tc>
                  <a:txBody>
                    <a:bodyPr/>
                    <a:lstStyle/>
                    <a:p>
                      <a:pPr marL="0" marR="0" lvl="0" indent="0" algn="ctr" rtl="0">
                        <a:spcBef>
                          <a:spcPts val="0"/>
                        </a:spcBef>
                        <a:spcAft>
                          <a:spcPts val="0"/>
                        </a:spcAft>
                        <a:buNone/>
                      </a:pPr>
                      <a:r>
                        <a:rPr lang="es-CL" sz="1800" b="1">
                          <a:latin typeface="Candara"/>
                          <a:ea typeface="Candara"/>
                          <a:cs typeface="Candara"/>
                          <a:sym typeface="Candara"/>
                        </a:rPr>
                        <a:t>6º B</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78</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640100">
                <a:tc>
                  <a:txBody>
                    <a:bodyPr/>
                    <a:lstStyle/>
                    <a:p>
                      <a:pPr marL="0" marR="0" lvl="0" indent="0" algn="ctr" rtl="0">
                        <a:spcBef>
                          <a:spcPts val="0"/>
                        </a:spcBef>
                        <a:spcAft>
                          <a:spcPts val="0"/>
                        </a:spcAft>
                        <a:buNone/>
                      </a:pPr>
                      <a:r>
                        <a:rPr lang="es-CL" sz="1800" b="1">
                          <a:solidFill>
                            <a:srgbClr val="C00000"/>
                          </a:solidFill>
                          <a:latin typeface="Candara"/>
                          <a:ea typeface="Candara"/>
                          <a:cs typeface="Candara"/>
                          <a:sym typeface="Candara"/>
                        </a:rPr>
                        <a:t>TOTAL</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s-CL" sz="1800" b="1">
                          <a:solidFill>
                            <a:srgbClr val="C00000"/>
                          </a:solidFill>
                        </a:rPr>
                        <a:t>385</a:t>
                      </a:r>
                      <a:endParaRPr sz="1800" b="1">
                        <a:solidFill>
                          <a:srgbClr val="C00000"/>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solidFill>
                            <a:srgbClr val="C00000"/>
                          </a:solidFill>
                        </a:rPr>
                        <a:t>0</a:t>
                      </a:r>
                      <a:endParaRPr sz="1800" b="1">
                        <a:solidFill>
                          <a:srgbClr val="C00000"/>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r>
            </a:tbl>
          </a:graphicData>
        </a:graphic>
      </p:graphicFrame>
      <p:sp>
        <p:nvSpPr>
          <p:cNvPr id="190" name="Google Shape;190;g1c5f7aa79f4_0_0"/>
          <p:cNvSpPr txBox="1">
            <a:spLocks noGrp="1"/>
          </p:cNvSpPr>
          <p:nvPr>
            <p:ph type="title"/>
          </p:nvPr>
        </p:nvSpPr>
        <p:spPr>
          <a:xfrm>
            <a:off x="755576" y="116632"/>
            <a:ext cx="6984900" cy="792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Verdana"/>
              <a:buNone/>
            </a:pPr>
            <a:r>
              <a:rPr lang="es-CL" sz="2400" b="1" dirty="0">
                <a:solidFill>
                  <a:schemeClr val="dk1"/>
                </a:solidFill>
                <a:latin typeface="Verdana"/>
                <a:ea typeface="Verdana"/>
                <a:cs typeface="Verdana"/>
                <a:sym typeface="Verdana"/>
              </a:rPr>
              <a:t>REPROBACIÓN POR NIVEL </a:t>
            </a:r>
            <a:endParaRPr sz="2400" dirty="0">
              <a:solidFill>
                <a:schemeClr val="dk1"/>
              </a:solidFill>
            </a:endParaRPr>
          </a:p>
        </p:txBody>
      </p:sp>
      <p:graphicFrame>
        <p:nvGraphicFramePr>
          <p:cNvPr id="191" name="Google Shape;191;g1c5f7aa79f4_0_0"/>
          <p:cNvGraphicFramePr/>
          <p:nvPr/>
        </p:nvGraphicFramePr>
        <p:xfrm>
          <a:off x="4838683" y="1221085"/>
          <a:ext cx="3476950" cy="4739225"/>
        </p:xfrm>
        <a:graphic>
          <a:graphicData uri="http://schemas.openxmlformats.org/drawingml/2006/table">
            <a:tbl>
              <a:tblPr firstRow="1" bandRow="1">
                <a:noFill/>
              </a:tblPr>
              <a:tblGrid>
                <a:gridCol w="1031600"/>
                <a:gridCol w="1131225"/>
                <a:gridCol w="1314125"/>
              </a:tblGrid>
              <a:tr h="590775">
                <a:tc rowSpan="2">
                  <a:txBody>
                    <a:bodyPr/>
                    <a:lstStyle/>
                    <a:p>
                      <a:pPr marL="0" marR="0" lvl="0" indent="0" algn="l" rtl="0">
                        <a:spcBef>
                          <a:spcPts val="0"/>
                        </a:spcBef>
                        <a:spcAft>
                          <a:spcPts val="0"/>
                        </a:spcAft>
                        <a:buNone/>
                      </a:pPr>
                      <a:r>
                        <a:rPr lang="es-CL" sz="1800" b="1">
                          <a:latin typeface="Candara"/>
                          <a:ea typeface="Candara"/>
                          <a:cs typeface="Candara"/>
                          <a:sym typeface="Candara"/>
                        </a:rPr>
                        <a:t>Nivel</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es-CL" sz="1800" b="1">
                          <a:latin typeface="Candara"/>
                          <a:ea typeface="Candara"/>
                          <a:cs typeface="Candara"/>
                          <a:sym typeface="Candara"/>
                        </a:rPr>
                        <a:t>Matrícula</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555625">
                <a:tc vMerge="1">
                  <a:txBody>
                    <a:bodyPr/>
                    <a:lstStyle/>
                    <a:p>
                      <a:endParaRPr lang="es-CL"/>
                    </a:p>
                  </a:txBody>
                  <a:tcPr/>
                </a:tc>
                <a:tc>
                  <a:txBody>
                    <a:bodyPr/>
                    <a:lstStyle/>
                    <a:p>
                      <a:pPr marL="0" marR="0" lvl="0" indent="0" algn="ctr" rtl="0">
                        <a:spcBef>
                          <a:spcPts val="0"/>
                        </a:spcBef>
                        <a:spcAft>
                          <a:spcPts val="0"/>
                        </a:spcAft>
                        <a:buNone/>
                      </a:pPr>
                      <a:r>
                        <a:rPr lang="es-CL" sz="1800" b="1">
                          <a:latin typeface="Candara"/>
                          <a:ea typeface="Candara"/>
                          <a:cs typeface="Candara"/>
                          <a:sym typeface="Candara"/>
                        </a:rPr>
                        <a:t>202</a:t>
                      </a:r>
                      <a:r>
                        <a:rPr lang="es-CL" sz="1800" b="1"/>
                        <a:t>2</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es-CL" sz="1800" b="1">
                          <a:latin typeface="Candara"/>
                          <a:ea typeface="Candara"/>
                          <a:cs typeface="Candara"/>
                          <a:sym typeface="Candara"/>
                        </a:rPr>
                        <a:t>202</a:t>
                      </a:r>
                      <a:r>
                        <a:rPr lang="es-CL" sz="1800" b="1"/>
                        <a:t>2</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lt1"/>
                      </a:solidFill>
                      <a:prstDash val="solid"/>
                      <a:round/>
                      <a:headEnd type="none" w="sm" len="sm"/>
                      <a:tailEnd type="none" w="sm" len="sm"/>
                    </a:lnB>
                  </a:tcPr>
                </a:tc>
              </a:tr>
              <a:tr h="529725">
                <a:tc>
                  <a:txBody>
                    <a:bodyPr/>
                    <a:lstStyle/>
                    <a:p>
                      <a:pPr marL="0" marR="0" lvl="0" indent="0" algn="ctr" rtl="0">
                        <a:spcBef>
                          <a:spcPts val="0"/>
                        </a:spcBef>
                        <a:spcAft>
                          <a:spcPts val="0"/>
                        </a:spcAft>
                        <a:buNone/>
                      </a:pPr>
                      <a:r>
                        <a:rPr lang="es-CL" sz="1800" b="1">
                          <a:latin typeface="Candara"/>
                          <a:ea typeface="Candara"/>
                          <a:cs typeface="Candara"/>
                          <a:sym typeface="Candara"/>
                        </a:rPr>
                        <a:t>7º B</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81</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tr>
              <a:tr h="456925">
                <a:tc>
                  <a:txBody>
                    <a:bodyPr/>
                    <a:lstStyle/>
                    <a:p>
                      <a:pPr marL="0" marR="0" lvl="0" indent="0" algn="ctr" rtl="0">
                        <a:spcBef>
                          <a:spcPts val="0"/>
                        </a:spcBef>
                        <a:spcAft>
                          <a:spcPts val="0"/>
                        </a:spcAft>
                        <a:buNone/>
                      </a:pPr>
                      <a:r>
                        <a:rPr lang="es-CL" sz="1800" b="1">
                          <a:latin typeface="Candara"/>
                          <a:ea typeface="Candara"/>
                          <a:cs typeface="Candara"/>
                          <a:sym typeface="Candara"/>
                        </a:rPr>
                        <a:t>8º B</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75</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456925">
                <a:tc>
                  <a:txBody>
                    <a:bodyPr/>
                    <a:lstStyle/>
                    <a:p>
                      <a:pPr marL="0" marR="0" lvl="0" indent="0" algn="ctr" rtl="0">
                        <a:spcBef>
                          <a:spcPts val="0"/>
                        </a:spcBef>
                        <a:spcAft>
                          <a:spcPts val="0"/>
                        </a:spcAft>
                        <a:buNone/>
                      </a:pPr>
                      <a:r>
                        <a:rPr lang="es-CL" sz="1800" b="1">
                          <a:latin typeface="Candara"/>
                          <a:ea typeface="Candara"/>
                          <a:cs typeface="Candara"/>
                          <a:sym typeface="Candara"/>
                        </a:rPr>
                        <a:t>1º M</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158</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8</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lt1"/>
                      </a:solidFill>
                      <a:prstDash val="solid"/>
                      <a:round/>
                      <a:headEnd type="none" w="sm" len="sm"/>
                      <a:tailEnd type="none" w="sm" len="sm"/>
                    </a:lnT>
                  </a:tcPr>
                </a:tc>
              </a:tr>
              <a:tr h="456925">
                <a:tc>
                  <a:txBody>
                    <a:bodyPr/>
                    <a:lstStyle/>
                    <a:p>
                      <a:pPr marL="0" marR="0" lvl="0" indent="0" algn="ctr" rtl="0">
                        <a:spcBef>
                          <a:spcPts val="0"/>
                        </a:spcBef>
                        <a:spcAft>
                          <a:spcPts val="0"/>
                        </a:spcAft>
                        <a:buNone/>
                      </a:pPr>
                      <a:r>
                        <a:rPr lang="es-CL" sz="1800" b="1">
                          <a:latin typeface="Candara"/>
                          <a:ea typeface="Candara"/>
                          <a:cs typeface="Candara"/>
                          <a:sym typeface="Candara"/>
                        </a:rPr>
                        <a:t>2º M</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159</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1</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456925">
                <a:tc>
                  <a:txBody>
                    <a:bodyPr/>
                    <a:lstStyle/>
                    <a:p>
                      <a:pPr marL="0" marR="0" lvl="0" indent="0" algn="ctr" rtl="0">
                        <a:spcBef>
                          <a:spcPts val="0"/>
                        </a:spcBef>
                        <a:spcAft>
                          <a:spcPts val="0"/>
                        </a:spcAft>
                        <a:buNone/>
                      </a:pPr>
                      <a:r>
                        <a:rPr lang="es-CL" sz="1800" b="1">
                          <a:latin typeface="Candara"/>
                          <a:ea typeface="Candara"/>
                          <a:cs typeface="Candara"/>
                          <a:sym typeface="Candara"/>
                        </a:rPr>
                        <a:t>3º M</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153</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None/>
                      </a:pPr>
                      <a:r>
                        <a:rPr lang="es-CL" sz="1800"/>
                        <a:t>1</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617700">
                <a:tc>
                  <a:txBody>
                    <a:bodyPr/>
                    <a:lstStyle/>
                    <a:p>
                      <a:pPr marL="0" marR="0" lvl="0" indent="0" algn="ctr" rtl="0">
                        <a:spcBef>
                          <a:spcPts val="0"/>
                        </a:spcBef>
                        <a:spcAft>
                          <a:spcPts val="0"/>
                        </a:spcAft>
                        <a:buNone/>
                      </a:pPr>
                      <a:r>
                        <a:rPr lang="es-CL" sz="1800" b="1">
                          <a:latin typeface="Candara"/>
                          <a:ea typeface="Candara"/>
                          <a:cs typeface="Candara"/>
                          <a:sym typeface="Candara"/>
                        </a:rPr>
                        <a:t>4º M</a:t>
                      </a:r>
                      <a:endParaRPr sz="1800" b="1">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marR="0" lvl="0" indent="0" algn="ctr" rtl="0">
                        <a:spcBef>
                          <a:spcPts val="0"/>
                        </a:spcBef>
                        <a:spcAft>
                          <a:spcPts val="0"/>
                        </a:spcAft>
                        <a:buNone/>
                      </a:pPr>
                      <a:r>
                        <a:rPr lang="es-CL" sz="1800"/>
                        <a:t>160</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c>
                  <a:txBody>
                    <a:bodyPr/>
                    <a:lstStyle/>
                    <a:p>
                      <a:pPr marL="0" lvl="0" indent="0" algn="ctr" rtl="0">
                        <a:spcBef>
                          <a:spcPts val="0"/>
                        </a:spcBef>
                        <a:spcAft>
                          <a:spcPts val="0"/>
                        </a:spcAft>
                        <a:buClr>
                          <a:schemeClr val="dk1"/>
                        </a:buClr>
                        <a:buSzPts val="1100"/>
                        <a:buFont typeface="Arial"/>
                        <a:buNone/>
                      </a:pPr>
                      <a:r>
                        <a:rPr lang="es-CL" sz="1800"/>
                        <a:t>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tcPr>
                </a:tc>
              </a:tr>
              <a:tr h="617700">
                <a:tc>
                  <a:txBody>
                    <a:bodyPr/>
                    <a:lstStyle/>
                    <a:p>
                      <a:pPr marL="0" marR="0" lvl="0" indent="0" algn="ctr" rtl="0">
                        <a:spcBef>
                          <a:spcPts val="0"/>
                        </a:spcBef>
                        <a:spcAft>
                          <a:spcPts val="0"/>
                        </a:spcAft>
                        <a:buNone/>
                      </a:pPr>
                      <a:r>
                        <a:rPr lang="es-CL" sz="1800" b="1">
                          <a:solidFill>
                            <a:srgbClr val="C00000"/>
                          </a:solidFill>
                          <a:latin typeface="Candara"/>
                          <a:ea typeface="Candara"/>
                          <a:cs typeface="Candara"/>
                          <a:sym typeface="Candara"/>
                        </a:rPr>
                        <a:t>TOTAL</a:t>
                      </a:r>
                      <a:endParaRPr sz="1800" b="1">
                        <a:solidFill>
                          <a:srgbClr val="C00000"/>
                        </a:solidFill>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b="1">
                          <a:solidFill>
                            <a:srgbClr val="C00000"/>
                          </a:solidFill>
                        </a:rPr>
                        <a:t>705</a:t>
                      </a:r>
                      <a:endParaRPr sz="1800" b="1">
                        <a:solidFill>
                          <a:srgbClr val="C00000"/>
                        </a:solidFill>
                        <a:latin typeface="Candara"/>
                        <a:ea typeface="Candara"/>
                        <a:cs typeface="Candara"/>
                        <a:sym typeface="Candar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s-CL" sz="1800" b="1">
                          <a:solidFill>
                            <a:srgbClr val="C00000"/>
                          </a:solidFill>
                        </a:rPr>
                        <a:t>10</a:t>
                      </a:r>
                      <a:endParaRPr sz="1800" b="1">
                        <a:solidFill>
                          <a:srgbClr val="C00000"/>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B w="12700" cap="flat" cmpd="sng">
                      <a:solidFill>
                        <a:schemeClr val="dk1"/>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96342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548680"/>
            <a:ext cx="6777317" cy="5688632"/>
          </a:xfrm>
        </p:spPr>
        <p:txBody>
          <a:bodyPr>
            <a:noAutofit/>
          </a:bodyPr>
          <a:lstStyle/>
          <a:p>
            <a:r>
              <a:rPr lang="es-CL" sz="1800" b="1" dirty="0">
                <a:latin typeface="Calibri" panose="020F0502020204030204" pitchFamily="34" charset="0"/>
                <a:ea typeface="Calibri" panose="020F0502020204030204" pitchFamily="34" charset="0"/>
                <a:cs typeface="Calibri" panose="020F0502020204030204" pitchFamily="34" charset="0"/>
              </a:rPr>
              <a:t>INDICE</a:t>
            </a:r>
            <a:endParaRPr lang="es-CL" sz="1800" dirty="0">
              <a:latin typeface="Calibri" panose="020F0502020204030204" pitchFamily="34" charset="0"/>
              <a:ea typeface="Calibri" panose="020F0502020204030204" pitchFamily="34" charset="0"/>
              <a:cs typeface="Calibri" panose="020F0502020204030204" pitchFamily="34" charset="0"/>
            </a:endParaRPr>
          </a:p>
          <a:p>
            <a:endParaRPr lang="es-CL" sz="1800" dirty="0">
              <a:latin typeface="Calibri" panose="020F0502020204030204" pitchFamily="34" charset="0"/>
              <a:ea typeface="Calibri" panose="020F0502020204030204" pitchFamily="34" charset="0"/>
              <a:cs typeface="Calibri" panose="020F0502020204030204" pitchFamily="34" charset="0"/>
            </a:endParaRPr>
          </a:p>
          <a:p>
            <a:pPr marL="68580" indent="0">
              <a:buNone/>
            </a:pPr>
            <a:r>
              <a:rPr lang="es-CL" sz="1800" dirty="0">
                <a:latin typeface="Calibri" panose="020F0502020204030204" pitchFamily="34" charset="0"/>
                <a:ea typeface="Calibri" panose="020F0502020204030204" pitchFamily="34" charset="0"/>
                <a:cs typeface="Calibri" panose="020F0502020204030204" pitchFamily="34" charset="0"/>
              </a:rPr>
              <a:t> </a:t>
            </a:r>
            <a:r>
              <a:rPr lang="es-CL" sz="1800" dirty="0" smtClean="0">
                <a:latin typeface="Calibri" panose="020F0502020204030204" pitchFamily="34" charset="0"/>
                <a:ea typeface="Calibri" panose="020F0502020204030204" pitchFamily="34" charset="0"/>
                <a:cs typeface="Calibri" panose="020F0502020204030204" pitchFamily="34" charset="0"/>
              </a:rPr>
              <a:t>1</a:t>
            </a:r>
            <a:r>
              <a:rPr lang="es-CL" sz="1800" dirty="0">
                <a:latin typeface="Calibri" panose="020F0502020204030204" pitchFamily="34" charset="0"/>
                <a:ea typeface="Calibri" panose="020F0502020204030204" pitchFamily="34" charset="0"/>
                <a:cs typeface="Calibri" panose="020F0502020204030204" pitchFamily="34" charset="0"/>
              </a:rPr>
              <a:t>. Introducción</a:t>
            </a:r>
          </a:p>
          <a:p>
            <a:pPr marL="68580" indent="0">
              <a:buNone/>
            </a:pPr>
            <a:r>
              <a:rPr lang="es-ES" sz="1800" dirty="0" smtClean="0">
                <a:latin typeface="Calibri" panose="020F0502020204030204" pitchFamily="34" charset="0"/>
                <a:ea typeface="Calibri" panose="020F0502020204030204" pitchFamily="34" charset="0"/>
                <a:cs typeface="Calibri" panose="020F0502020204030204" pitchFamily="34" charset="0"/>
              </a:rPr>
              <a:t>2. Red de Colegios del Sagrado Corazón</a:t>
            </a:r>
            <a:endParaRPr lang="es-CL" sz="1800" dirty="0" smtClean="0">
              <a:latin typeface="Calibri" panose="020F0502020204030204" pitchFamily="34" charset="0"/>
              <a:ea typeface="Calibri" panose="020F0502020204030204" pitchFamily="34" charset="0"/>
              <a:cs typeface="Calibri" panose="020F0502020204030204" pitchFamily="34" charset="0"/>
            </a:endParaRPr>
          </a:p>
          <a:p>
            <a:pPr marL="68580" indent="0">
              <a:buNone/>
            </a:pPr>
            <a:r>
              <a:rPr lang="es-CL" sz="1800" dirty="0">
                <a:latin typeface="Calibri" panose="020F0502020204030204" pitchFamily="34" charset="0"/>
                <a:ea typeface="Calibri" panose="020F0502020204030204" pitchFamily="34" charset="0"/>
                <a:cs typeface="Calibri" panose="020F0502020204030204" pitchFamily="34" charset="0"/>
              </a:rPr>
              <a:t>3</a:t>
            </a:r>
            <a:r>
              <a:rPr lang="es-CL" sz="1800" dirty="0" smtClean="0">
                <a:latin typeface="Calibri" panose="020F0502020204030204" pitchFamily="34" charset="0"/>
                <a:ea typeface="Calibri" panose="020F0502020204030204" pitchFamily="34" charset="0"/>
                <a:cs typeface="Calibri" panose="020F0502020204030204" pitchFamily="34" charset="0"/>
              </a:rPr>
              <a:t>. Informe Técnico Pedagógico</a:t>
            </a:r>
          </a:p>
          <a:p>
            <a:pPr marL="68580" indent="0">
              <a:buNone/>
            </a:pPr>
            <a:r>
              <a:rPr lang="es-CL" sz="1800" dirty="0" smtClean="0">
                <a:latin typeface="Calibri" panose="020F0502020204030204" pitchFamily="34" charset="0"/>
                <a:ea typeface="Calibri" panose="020F0502020204030204" pitchFamily="34" charset="0"/>
                <a:cs typeface="Calibri" panose="020F0502020204030204" pitchFamily="34" charset="0"/>
              </a:rPr>
              <a:t>a) Enfoque </a:t>
            </a:r>
            <a:r>
              <a:rPr lang="es-CL" sz="1800" dirty="0">
                <a:latin typeface="Calibri" panose="020F0502020204030204" pitchFamily="34" charset="0"/>
                <a:ea typeface="Calibri" panose="020F0502020204030204" pitchFamily="34" charset="0"/>
                <a:cs typeface="Calibri" panose="020F0502020204030204" pitchFamily="34" charset="0"/>
              </a:rPr>
              <a:t>de la enseñanza para la comprensión </a:t>
            </a:r>
            <a:endParaRPr lang="es-CL" sz="1800" dirty="0" smtClean="0">
              <a:latin typeface="Calibri" panose="020F0502020204030204" pitchFamily="34" charset="0"/>
              <a:ea typeface="Calibri" panose="020F0502020204030204" pitchFamily="34" charset="0"/>
              <a:cs typeface="Calibri" panose="020F0502020204030204" pitchFamily="34" charset="0"/>
            </a:endParaRPr>
          </a:p>
          <a:p>
            <a:pPr marL="68580" indent="0">
              <a:buNone/>
            </a:pPr>
            <a:r>
              <a:rPr lang="es-CL" sz="1800" dirty="0" smtClean="0">
                <a:latin typeface="Calibri" panose="020F0502020204030204" pitchFamily="34" charset="0"/>
                <a:ea typeface="Calibri" panose="020F0502020204030204" pitchFamily="34" charset="0"/>
                <a:cs typeface="Calibri" panose="020F0502020204030204" pitchFamily="34" charset="0"/>
              </a:rPr>
              <a:t>b</a:t>
            </a:r>
            <a:r>
              <a:rPr lang="es-CL" sz="1800" dirty="0">
                <a:latin typeface="Calibri" panose="020F0502020204030204" pitchFamily="34" charset="0"/>
                <a:ea typeface="Calibri" panose="020F0502020204030204" pitchFamily="34" charset="0"/>
                <a:cs typeface="Calibri" panose="020F0502020204030204" pitchFamily="34" charset="0"/>
              </a:rPr>
              <a:t>) Evaluación desempeño</a:t>
            </a:r>
          </a:p>
          <a:p>
            <a:pPr marL="68580" indent="0">
              <a:buNone/>
            </a:pPr>
            <a:r>
              <a:rPr lang="es-CL" sz="1800" dirty="0">
                <a:latin typeface="Calibri" panose="020F0502020204030204" pitchFamily="34" charset="0"/>
                <a:ea typeface="Calibri" panose="020F0502020204030204" pitchFamily="34" charset="0"/>
                <a:cs typeface="Calibri" panose="020F0502020204030204" pitchFamily="34" charset="0"/>
              </a:rPr>
              <a:t>c) Plan de Mejoramiento Educativo </a:t>
            </a:r>
            <a:endParaRPr lang="es-CL" sz="1800" dirty="0" smtClean="0">
              <a:latin typeface="Calibri" panose="020F0502020204030204" pitchFamily="34" charset="0"/>
              <a:ea typeface="Calibri" panose="020F0502020204030204" pitchFamily="34" charset="0"/>
              <a:cs typeface="Calibri" panose="020F0502020204030204" pitchFamily="34" charset="0"/>
            </a:endParaRPr>
          </a:p>
          <a:p>
            <a:pPr marL="68580" indent="0">
              <a:buNone/>
            </a:pPr>
            <a:r>
              <a:rPr lang="es-CL" sz="1800" dirty="0" smtClean="0">
                <a:latin typeface="Calibri" panose="020F0502020204030204" pitchFamily="34" charset="0"/>
                <a:ea typeface="Calibri" panose="020F0502020204030204" pitchFamily="34" charset="0"/>
                <a:cs typeface="Calibri" panose="020F0502020204030204" pitchFamily="34" charset="0"/>
              </a:rPr>
              <a:t>d</a:t>
            </a:r>
            <a:r>
              <a:rPr lang="es-CL" sz="1800" dirty="0">
                <a:latin typeface="Calibri" panose="020F0502020204030204" pitchFamily="34" charset="0"/>
                <a:ea typeface="Calibri" panose="020F0502020204030204" pitchFamily="34" charset="0"/>
                <a:cs typeface="Calibri" panose="020F0502020204030204" pitchFamily="34" charset="0"/>
              </a:rPr>
              <a:t>) Informe rendimiento anual</a:t>
            </a:r>
          </a:p>
          <a:p>
            <a:pPr marL="68580" indent="0">
              <a:buNone/>
            </a:pPr>
            <a:r>
              <a:rPr lang="es-CL" sz="1800" dirty="0" smtClean="0">
                <a:latin typeface="Calibri" panose="020F0502020204030204" pitchFamily="34" charset="0"/>
                <a:ea typeface="Calibri" panose="020F0502020204030204" pitchFamily="34" charset="0"/>
                <a:cs typeface="Calibri" panose="020F0502020204030204" pitchFamily="34" charset="0"/>
              </a:rPr>
              <a:t> e) Extraescolar</a:t>
            </a:r>
          </a:p>
          <a:p>
            <a:pPr marL="68580" indent="0">
              <a:buNone/>
            </a:pPr>
            <a:r>
              <a:rPr lang="es-CL" sz="1800" dirty="0" smtClean="0">
                <a:latin typeface="Calibri" panose="020F0502020204030204" pitchFamily="34" charset="0"/>
                <a:ea typeface="Calibri" panose="020F0502020204030204" pitchFamily="34" charset="0"/>
                <a:cs typeface="Calibri" panose="020F0502020204030204" pitchFamily="34" charset="0"/>
              </a:rPr>
              <a:t> f) </a:t>
            </a:r>
            <a:r>
              <a:rPr lang="es-CL" sz="1800" dirty="0">
                <a:latin typeface="Calibri" panose="020F0502020204030204" pitchFamily="34" charset="0"/>
                <a:ea typeface="Calibri" panose="020F0502020204030204" pitchFamily="34" charset="0"/>
                <a:cs typeface="Calibri" panose="020F0502020204030204" pitchFamily="34" charset="0"/>
              </a:rPr>
              <a:t>Pastoral</a:t>
            </a:r>
          </a:p>
          <a:p>
            <a:pPr marL="68580" indent="0">
              <a:buNone/>
            </a:pPr>
            <a:r>
              <a:rPr lang="es-CL" sz="1800" dirty="0">
                <a:latin typeface="Calibri" panose="020F0502020204030204" pitchFamily="34" charset="0"/>
                <a:ea typeface="Calibri" panose="020F0502020204030204" pitchFamily="34" charset="0"/>
                <a:cs typeface="Calibri" panose="020F0502020204030204" pitchFamily="34" charset="0"/>
              </a:rPr>
              <a:t> </a:t>
            </a:r>
            <a:r>
              <a:rPr lang="es-CL" sz="1800" dirty="0" smtClean="0">
                <a:latin typeface="Calibri" panose="020F0502020204030204" pitchFamily="34" charset="0"/>
                <a:ea typeface="Calibri" panose="020F0502020204030204" pitchFamily="34" charset="0"/>
                <a:cs typeface="Calibri" panose="020F0502020204030204" pitchFamily="34" charset="0"/>
              </a:rPr>
              <a:t> 4. </a:t>
            </a:r>
            <a:r>
              <a:rPr lang="es-CL" sz="1800" dirty="0">
                <a:latin typeface="Calibri" panose="020F0502020204030204" pitchFamily="34" charset="0"/>
                <a:ea typeface="Calibri" panose="020F0502020204030204" pitchFamily="34" charset="0"/>
                <a:cs typeface="Calibri" panose="020F0502020204030204" pitchFamily="34" charset="0"/>
              </a:rPr>
              <a:t>Informe económico</a:t>
            </a:r>
          </a:p>
          <a:p>
            <a:pPr marL="68580" indent="0">
              <a:buNone/>
            </a:pPr>
            <a:r>
              <a:rPr lang="es-CL" sz="1800" dirty="0">
                <a:latin typeface="Calibri" panose="020F0502020204030204" pitchFamily="34" charset="0"/>
                <a:ea typeface="Calibri" panose="020F0502020204030204" pitchFamily="34" charset="0"/>
                <a:cs typeface="Calibri" panose="020F0502020204030204" pitchFamily="34" charset="0"/>
              </a:rPr>
              <a:t> </a:t>
            </a:r>
            <a:r>
              <a:rPr lang="es-CL" sz="1800" dirty="0" smtClean="0">
                <a:latin typeface="Calibri" panose="020F0502020204030204" pitchFamily="34" charset="0"/>
                <a:ea typeface="Calibri" panose="020F0502020204030204" pitchFamily="34" charset="0"/>
                <a:cs typeface="Calibri" panose="020F0502020204030204" pitchFamily="34" charset="0"/>
              </a:rPr>
              <a:t> 5. Palabras </a:t>
            </a:r>
            <a:r>
              <a:rPr lang="es-CL" sz="1800" dirty="0">
                <a:latin typeface="Calibri" panose="020F0502020204030204" pitchFamily="34" charset="0"/>
                <a:ea typeface="Calibri" panose="020F0502020204030204" pitchFamily="34" charset="0"/>
                <a:cs typeface="Calibri" panose="020F0502020204030204" pitchFamily="34" charset="0"/>
              </a:rPr>
              <a:t>Finales</a:t>
            </a:r>
          </a:p>
          <a:p>
            <a:pPr marL="68580" indent="0">
              <a:buNone/>
            </a:pPr>
            <a:r>
              <a:rPr lang="es-CL" sz="1800" dirty="0"/>
              <a:t> </a:t>
            </a:r>
          </a:p>
        </p:txBody>
      </p:sp>
    </p:spTree>
    <p:extLst>
      <p:ext uri="{BB962C8B-B14F-4D97-AF65-F5344CB8AC3E}">
        <p14:creationId xmlns:p14="http://schemas.microsoft.com/office/powerpoint/2010/main" val="541404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graphicFrame>
        <p:nvGraphicFramePr>
          <p:cNvPr id="188" name="Google Shape;188;p9"/>
          <p:cNvGraphicFramePr/>
          <p:nvPr>
            <p:extLst>
              <p:ext uri="{D42A27DB-BD31-4B8C-83A1-F6EECF244321}">
                <p14:modId xmlns:p14="http://schemas.microsoft.com/office/powerpoint/2010/main" val="2351841205"/>
              </p:ext>
            </p:extLst>
          </p:nvPr>
        </p:nvGraphicFramePr>
        <p:xfrm>
          <a:off x="2579546" y="2276872"/>
          <a:ext cx="3754125" cy="3291900"/>
        </p:xfrm>
        <a:graphic>
          <a:graphicData uri="http://schemas.openxmlformats.org/drawingml/2006/table">
            <a:tbl>
              <a:tblPr firstRow="1" bandRow="1">
                <a:noFill/>
              </a:tblPr>
              <a:tblGrid>
                <a:gridCol w="2141050"/>
                <a:gridCol w="1613075"/>
              </a:tblGrid>
              <a:tr h="320050">
                <a:tc rowSpan="2">
                  <a:txBody>
                    <a:bodyPr/>
                    <a:lstStyle/>
                    <a:p>
                      <a:pPr marL="0" marR="0" lvl="0" indent="0" algn="ctr" rtl="0">
                        <a:spcBef>
                          <a:spcPts val="0"/>
                        </a:spcBef>
                        <a:spcAft>
                          <a:spcPts val="0"/>
                        </a:spcAft>
                        <a:buNone/>
                      </a:pPr>
                      <a:r>
                        <a:rPr lang="es-CL" sz="1800" dirty="0"/>
                        <a:t>Ciclos</a:t>
                      </a:r>
                      <a:endParaRPr sz="1800" dirty="0"/>
                    </a:p>
                  </a:txBody>
                  <a:tcPr marL="91450" marR="91450" marT="45725" marB="45725">
                    <a:lnR w="12700" cap="flat" cmpd="sng">
                      <a:solidFill>
                        <a:srgbClr val="002060"/>
                      </a:solidFill>
                      <a:prstDash val="solid"/>
                      <a:round/>
                      <a:headEnd type="none" w="sm" len="sm"/>
                      <a:tailEnd type="none" w="sm" len="sm"/>
                    </a:lnR>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1800"/>
                        <a:t>Promedios</a:t>
                      </a:r>
                      <a:endParaRPr/>
                    </a:p>
                  </a:txBody>
                  <a:tcPr marL="91450" marR="91450" marT="45725" marB="45725">
                    <a:lnL w="12700" cap="flat" cmpd="sng">
                      <a:solidFill>
                        <a:srgbClr val="002060"/>
                      </a:solidFill>
                      <a:prstDash val="solid"/>
                      <a:round/>
                      <a:headEnd type="none" w="sm" len="sm"/>
                      <a:tailEnd type="none" w="sm" len="sm"/>
                    </a:lnL>
                    <a:lnB w="12700" cap="flat" cmpd="sng">
                      <a:solidFill>
                        <a:schemeClr val="dk1"/>
                      </a:solidFill>
                      <a:prstDash val="solid"/>
                      <a:round/>
                      <a:headEnd type="none" w="sm" len="sm"/>
                      <a:tailEnd type="none" w="sm" len="sm"/>
                    </a:lnB>
                  </a:tcPr>
                </a:tc>
              </a:tr>
              <a:tr h="320050">
                <a:tc vMerge="1">
                  <a:txBody>
                    <a:bodyPr/>
                    <a:lstStyle/>
                    <a:p>
                      <a:endParaRPr lang="es-CL"/>
                    </a:p>
                  </a:txBody>
                  <a:tcPr/>
                </a:tc>
                <a:tc>
                  <a:txBody>
                    <a:bodyPr/>
                    <a:lstStyle/>
                    <a:p>
                      <a:pPr marL="0" marR="0" lvl="0" indent="0" algn="ctr" rtl="0">
                        <a:spcBef>
                          <a:spcPts val="0"/>
                        </a:spcBef>
                        <a:spcAft>
                          <a:spcPts val="0"/>
                        </a:spcAft>
                        <a:buNone/>
                      </a:pPr>
                      <a:r>
                        <a:rPr lang="es-CL" sz="1800" b="1"/>
                        <a:t>2022</a:t>
                      </a:r>
                      <a:endParaRPr/>
                    </a:p>
                  </a:txBody>
                  <a:tcPr marL="91450" marR="91450" marT="45725" marB="45725">
                    <a:lnL w="12700" cap="flat" cmpd="sng">
                      <a:solidFill>
                        <a:srgbClr val="002060"/>
                      </a:solidFill>
                      <a:prstDash val="solid"/>
                      <a:round/>
                      <a:headEnd type="none" w="sm" len="sm"/>
                      <a:tailEnd type="none" w="sm" len="sm"/>
                    </a:lnL>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608650">
                <a:tc>
                  <a:txBody>
                    <a:bodyPr/>
                    <a:lstStyle/>
                    <a:p>
                      <a:pPr marL="0" marR="0" lvl="0" indent="0" algn="ctr" rtl="0">
                        <a:spcBef>
                          <a:spcPts val="0"/>
                        </a:spcBef>
                        <a:spcAft>
                          <a:spcPts val="0"/>
                        </a:spcAft>
                        <a:buNone/>
                      </a:pPr>
                      <a:r>
                        <a:rPr lang="es-CL" sz="1800"/>
                        <a:t>Primer Ciclo Básico</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3200" b="1"/>
                        <a:t>6.3</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608650">
                <a:tc>
                  <a:txBody>
                    <a:bodyPr/>
                    <a:lstStyle/>
                    <a:p>
                      <a:pPr marL="0" marR="0" lvl="0" indent="0" algn="ctr" rtl="0">
                        <a:spcBef>
                          <a:spcPts val="0"/>
                        </a:spcBef>
                        <a:spcAft>
                          <a:spcPts val="0"/>
                        </a:spcAft>
                        <a:buNone/>
                      </a:pPr>
                      <a:r>
                        <a:rPr lang="es-CL" sz="1800"/>
                        <a:t>Segundo Ciclo Básico</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3200" b="1" dirty="0" smtClean="0"/>
                        <a:t>6.1</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608650">
                <a:tc>
                  <a:txBody>
                    <a:bodyPr/>
                    <a:lstStyle/>
                    <a:p>
                      <a:pPr marL="0" marR="0" lvl="0" indent="0" algn="ctr" rtl="0">
                        <a:spcBef>
                          <a:spcPts val="0"/>
                        </a:spcBef>
                        <a:spcAft>
                          <a:spcPts val="0"/>
                        </a:spcAft>
                        <a:buNone/>
                      </a:pPr>
                      <a:r>
                        <a:rPr lang="es-CL" sz="1800"/>
                        <a:t>Enseñanza Media</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3200" b="1" dirty="0" smtClean="0"/>
                        <a:t>6.3</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608650">
                <a:tc>
                  <a:txBody>
                    <a:bodyPr/>
                    <a:lstStyle/>
                    <a:p>
                      <a:pPr marL="0" marR="0" lvl="0" indent="0" algn="ctr" rtl="0">
                        <a:spcBef>
                          <a:spcPts val="0"/>
                        </a:spcBef>
                        <a:spcAft>
                          <a:spcPts val="0"/>
                        </a:spcAft>
                        <a:buNone/>
                      </a:pPr>
                      <a:r>
                        <a:rPr lang="es-CL" sz="1800"/>
                        <a:t>Promedio Colegio</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CL" sz="3200" b="1"/>
                        <a:t>6.2</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189" name="Google Shape;189;p9"/>
          <p:cNvSpPr txBox="1">
            <a:spLocks noGrp="1"/>
          </p:cNvSpPr>
          <p:nvPr>
            <p:ph type="title"/>
          </p:nvPr>
        </p:nvSpPr>
        <p:spPr>
          <a:xfrm>
            <a:off x="722809" y="620688"/>
            <a:ext cx="7467600" cy="922114"/>
          </a:xfrm>
          <a:prstGeom prst="rect">
            <a:avLst/>
          </a:prstGeom>
          <a:solidFill>
            <a:schemeClr val="accent2"/>
          </a:solid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ct val="100000"/>
              <a:buFont typeface="Verdana"/>
              <a:buNone/>
            </a:pPr>
            <a:r>
              <a:rPr lang="es-CL" dirty="0">
                <a:solidFill>
                  <a:schemeClr val="bg1"/>
                </a:solidFill>
                <a:latin typeface="Verdana"/>
                <a:ea typeface="Verdana"/>
                <a:cs typeface="Verdana"/>
                <a:sym typeface="Verdana"/>
              </a:rPr>
              <a:t>PROMEDIOS</a:t>
            </a:r>
            <a:r>
              <a:rPr lang="es-CL" dirty="0">
                <a:solidFill>
                  <a:schemeClr val="bg1"/>
                </a:solidFill>
              </a:rPr>
              <a:t> </a:t>
            </a:r>
            <a:r>
              <a:rPr lang="es-CL" dirty="0">
                <a:solidFill>
                  <a:schemeClr val="bg1"/>
                </a:solidFill>
                <a:latin typeface="Verdana"/>
                <a:ea typeface="Verdana"/>
                <a:cs typeface="Verdana"/>
                <a:sym typeface="Verdana"/>
              </a:rPr>
              <a:t>POR CICLOS</a:t>
            </a:r>
            <a:endParaRPr dirty="0">
              <a:solidFill>
                <a:schemeClr val="bg1"/>
              </a:solidFill>
              <a:latin typeface="Verdana"/>
              <a:ea typeface="Verdana"/>
              <a:cs typeface="Verdana"/>
              <a:sym typeface="Verdana"/>
            </a:endParaRPr>
          </a:p>
        </p:txBody>
      </p:sp>
    </p:spTree>
    <p:extLst>
      <p:ext uri="{BB962C8B-B14F-4D97-AF65-F5344CB8AC3E}">
        <p14:creationId xmlns:p14="http://schemas.microsoft.com/office/powerpoint/2010/main" val="37456423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836712"/>
            <a:ext cx="7272808" cy="5472608"/>
          </a:xfrm>
        </p:spPr>
        <p:txBody>
          <a:bodyPr/>
          <a:lstStyle/>
          <a:p>
            <a:pPr marL="68580" indent="0" algn="just">
              <a:buNone/>
            </a:pPr>
            <a:r>
              <a:rPr lang="es-CL" b="1" i="1" dirty="0"/>
              <a:t>e</a:t>
            </a:r>
            <a:r>
              <a:rPr lang="es-CL" b="1" i="1" dirty="0" smtClean="0"/>
              <a:t>. </a:t>
            </a:r>
            <a:r>
              <a:rPr lang="es-CL" b="1" i="1" dirty="0"/>
              <a:t>Área </a:t>
            </a:r>
            <a:r>
              <a:rPr lang="es-CL" b="1" i="1" dirty="0" smtClean="0"/>
              <a:t>Extraescolar</a:t>
            </a:r>
          </a:p>
          <a:p>
            <a:pPr marL="68580" indent="0" algn="just">
              <a:buNone/>
            </a:pPr>
            <a:r>
              <a:rPr lang="es-ES" b="1" i="1" dirty="0"/>
              <a:t> </a:t>
            </a:r>
            <a:endParaRPr lang="es-CL" dirty="0"/>
          </a:p>
          <a:p>
            <a:pPr marL="68580" indent="0" algn="just">
              <a:buNone/>
            </a:pPr>
            <a:r>
              <a:rPr lang="es-CL" b="1" dirty="0" smtClean="0"/>
              <a:t>7 TALLERES ARTÍSTICO CULTURALES</a:t>
            </a:r>
            <a:r>
              <a:rPr lang="es-CL" dirty="0" smtClean="0"/>
              <a:t> (Conjunto Instrumental, Debate, Danzas Urbanas, Ballet, Flamenco, Expresión Artística, Teatro)</a:t>
            </a:r>
          </a:p>
          <a:p>
            <a:pPr marL="68580" indent="0" algn="just">
              <a:buNone/>
            </a:pPr>
            <a:r>
              <a:rPr lang="es-CL" b="1" dirty="0" smtClean="0"/>
              <a:t>8 TALLERES DEPORTES </a:t>
            </a:r>
            <a:r>
              <a:rPr lang="es-CL" dirty="0" smtClean="0"/>
              <a:t>(Básquetbol, voleibol, atletismo, fútbol, gimnasia rítmica, gimnasia artística, ajedrez)</a:t>
            </a:r>
          </a:p>
          <a:p>
            <a:pPr marL="68580" indent="0" algn="just">
              <a:buNone/>
            </a:pPr>
            <a:endParaRPr lang="es-CL" dirty="0"/>
          </a:p>
          <a:p>
            <a:pPr marL="68580" indent="0" algn="just">
              <a:buNone/>
            </a:pPr>
            <a:r>
              <a:rPr lang="es-CL" b="1" dirty="0" smtClean="0"/>
              <a:t>Total docentes</a:t>
            </a:r>
            <a:r>
              <a:rPr lang="es-CL" dirty="0" smtClean="0"/>
              <a:t>: 15</a:t>
            </a:r>
          </a:p>
          <a:p>
            <a:pPr marL="68580" indent="0" algn="just">
              <a:buNone/>
            </a:pPr>
            <a:endParaRPr lang="es-CL" dirty="0"/>
          </a:p>
          <a:p>
            <a:pPr marL="68580" indent="0" algn="just">
              <a:buNone/>
            </a:pPr>
            <a:r>
              <a:rPr lang="es-CL" b="1" dirty="0" smtClean="0"/>
              <a:t>Total alumnas participantes</a:t>
            </a:r>
            <a:r>
              <a:rPr lang="es-CL" dirty="0" smtClean="0"/>
              <a:t>: 798</a:t>
            </a:r>
          </a:p>
          <a:p>
            <a:pPr marL="68580" indent="0" algn="just">
              <a:buNone/>
            </a:pPr>
            <a:endParaRPr lang="es-CL" dirty="0"/>
          </a:p>
        </p:txBody>
      </p:sp>
    </p:spTree>
    <p:extLst>
      <p:ext uri="{BB962C8B-B14F-4D97-AF65-F5344CB8AC3E}">
        <p14:creationId xmlns:p14="http://schemas.microsoft.com/office/powerpoint/2010/main" val="3705654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764704"/>
            <a:ext cx="7200916" cy="5832648"/>
          </a:xfrm>
        </p:spPr>
        <p:txBody>
          <a:bodyPr>
            <a:normAutofit fontScale="77500" lnSpcReduction="20000"/>
          </a:bodyPr>
          <a:lstStyle/>
          <a:p>
            <a:pPr marL="68580" indent="0">
              <a:buNone/>
            </a:pPr>
            <a:r>
              <a:rPr lang="es-CL" b="1" i="1" dirty="0"/>
              <a:t>f</a:t>
            </a:r>
            <a:r>
              <a:rPr lang="es-CL" b="1" i="1" dirty="0" smtClean="0"/>
              <a:t>. </a:t>
            </a:r>
            <a:r>
              <a:rPr lang="es-CL" b="1" i="1" dirty="0"/>
              <a:t>Área Pastoral</a:t>
            </a:r>
            <a:r>
              <a:rPr lang="es-CL" b="1" i="1" dirty="0" smtClean="0"/>
              <a:t>:</a:t>
            </a:r>
          </a:p>
          <a:p>
            <a:pPr marL="68580" indent="0">
              <a:buNone/>
            </a:pPr>
            <a:r>
              <a:rPr lang="es-CL" dirty="0" smtClean="0"/>
              <a:t>• </a:t>
            </a:r>
            <a:r>
              <a:rPr lang="es-CL" dirty="0"/>
              <a:t>Misiones </a:t>
            </a:r>
            <a:r>
              <a:rPr lang="es-CL" dirty="0" err="1"/>
              <a:t>Rahuil</a:t>
            </a:r>
            <a:endParaRPr lang="es-CL" dirty="0"/>
          </a:p>
          <a:p>
            <a:pPr marL="68580" indent="0">
              <a:buNone/>
            </a:pPr>
            <a:r>
              <a:rPr lang="es-CL" dirty="0"/>
              <a:t>• Bendición de salas y oficina</a:t>
            </a:r>
          </a:p>
          <a:p>
            <a:pPr marL="68580" indent="0">
              <a:buNone/>
            </a:pPr>
            <a:r>
              <a:rPr lang="es-CL" dirty="0"/>
              <a:t>• Misas y liturgias inicio año escolar • Domingo de ramos</a:t>
            </a:r>
          </a:p>
          <a:p>
            <a:pPr marL="68580" indent="0">
              <a:buNone/>
            </a:pPr>
            <a:r>
              <a:rPr lang="es-CL" dirty="0"/>
              <a:t>• Semana Santa</a:t>
            </a:r>
          </a:p>
          <a:p>
            <a:pPr marL="68580" indent="0">
              <a:buNone/>
            </a:pPr>
            <a:r>
              <a:rPr lang="es-CL" dirty="0"/>
              <a:t>• Fiesta de </a:t>
            </a:r>
            <a:r>
              <a:rPr lang="es-CL" dirty="0" smtClean="0"/>
              <a:t>resurrección</a:t>
            </a:r>
          </a:p>
          <a:p>
            <a:pPr marL="68580" indent="0">
              <a:buNone/>
            </a:pPr>
            <a:r>
              <a:rPr lang="es-CL" dirty="0" smtClean="0"/>
              <a:t>• </a:t>
            </a:r>
            <a:r>
              <a:rPr lang="es-CL" dirty="0"/>
              <a:t>Inicio Encuentros con Cristo (6os)</a:t>
            </a:r>
          </a:p>
          <a:p>
            <a:pPr marL="68580" indent="0">
              <a:buNone/>
            </a:pPr>
            <a:r>
              <a:rPr lang="es-CL" dirty="0"/>
              <a:t>• Encuentro de Familias Nuevas</a:t>
            </a:r>
          </a:p>
          <a:p>
            <a:pPr marL="68580" indent="0">
              <a:buNone/>
            </a:pPr>
            <a:r>
              <a:rPr lang="es-CL" dirty="0"/>
              <a:t>• Misas y liturgias Santa Magdalena Sofía</a:t>
            </a:r>
          </a:p>
          <a:p>
            <a:pPr marL="68580" indent="0">
              <a:buNone/>
            </a:pPr>
            <a:r>
              <a:rPr lang="es-CL" dirty="0"/>
              <a:t>• Delegadas de Pastoral (grupo Santa M.S.B</a:t>
            </a:r>
            <a:r>
              <a:rPr lang="es-CL" dirty="0" smtClean="0"/>
              <a:t>.)</a:t>
            </a:r>
          </a:p>
          <a:p>
            <a:pPr marL="68580" indent="0">
              <a:buNone/>
            </a:pPr>
            <a:r>
              <a:rPr lang="es-CL" dirty="0" smtClean="0"/>
              <a:t> </a:t>
            </a:r>
            <a:r>
              <a:rPr lang="es-CL" dirty="0" smtClean="0"/>
              <a:t>• Fiesta del Sagrado Corazón (misas) </a:t>
            </a:r>
          </a:p>
          <a:p>
            <a:pPr marL="68580" indent="0">
              <a:buNone/>
            </a:pPr>
            <a:r>
              <a:rPr lang="es-CL" dirty="0" smtClean="0"/>
              <a:t>• </a:t>
            </a:r>
            <a:r>
              <a:rPr lang="es-CL" dirty="0"/>
              <a:t>Reunión equipo pastoral en Santiago </a:t>
            </a:r>
          </a:p>
          <a:p>
            <a:pPr marL="68580" indent="0">
              <a:buNone/>
            </a:pPr>
            <a:r>
              <a:rPr lang="es-CL" dirty="0"/>
              <a:t>• Misiones</a:t>
            </a:r>
          </a:p>
          <a:p>
            <a:pPr marL="68580" indent="0">
              <a:buNone/>
            </a:pPr>
            <a:r>
              <a:rPr lang="es-CL" dirty="0"/>
              <a:t>• Retiro Personal en Foyer</a:t>
            </a:r>
          </a:p>
          <a:p>
            <a:pPr marL="68580" indent="0">
              <a:buNone/>
            </a:pPr>
            <a:r>
              <a:rPr lang="es-CL" dirty="0"/>
              <a:t>• Encuentro de Canto y Oración • Retiros 4os Medios</a:t>
            </a:r>
          </a:p>
          <a:p>
            <a:pPr marL="68580" indent="0">
              <a:buNone/>
            </a:pPr>
            <a:r>
              <a:rPr lang="es-CL" dirty="0" smtClean="0"/>
              <a:t>• </a:t>
            </a:r>
            <a:r>
              <a:rPr lang="es-CL" dirty="0"/>
              <a:t>Liturgias y Misas Espíritu Mater</a:t>
            </a:r>
          </a:p>
          <a:p>
            <a:pPr marL="68580" indent="0">
              <a:buNone/>
            </a:pPr>
            <a:r>
              <a:rPr lang="es-CL" dirty="0"/>
              <a:t>• Primera Comunión</a:t>
            </a:r>
          </a:p>
          <a:p>
            <a:pPr marL="68580" indent="0">
              <a:buNone/>
            </a:pPr>
            <a:r>
              <a:rPr lang="es-CL" dirty="0"/>
              <a:t>• Misa Despedida 4os Medios </a:t>
            </a:r>
            <a:endParaRPr lang="es-CL" dirty="0" smtClean="0"/>
          </a:p>
          <a:p>
            <a:pPr marL="68580" indent="0">
              <a:buNone/>
            </a:pPr>
            <a:r>
              <a:rPr lang="es-CL" dirty="0" smtClean="0"/>
              <a:t>• Confirmaciones </a:t>
            </a:r>
            <a:r>
              <a:rPr lang="es-CL" dirty="0"/>
              <a:t>• Misa Licenciatura</a:t>
            </a:r>
          </a:p>
          <a:p>
            <a:pPr marL="68580" indent="0">
              <a:buNone/>
            </a:pPr>
            <a:r>
              <a:rPr lang="es-CL" dirty="0"/>
              <a:t>• Misa término 4° a 8°</a:t>
            </a:r>
          </a:p>
          <a:p>
            <a:pPr marL="68580" indent="0">
              <a:buNone/>
            </a:pPr>
            <a:endParaRPr lang="es-CL" dirty="0"/>
          </a:p>
          <a:p>
            <a:endParaRPr lang="es-CL" dirty="0"/>
          </a:p>
          <a:p>
            <a:endParaRPr lang="es-CL" dirty="0"/>
          </a:p>
          <a:p>
            <a:pPr marL="68580" indent="0">
              <a:buNone/>
            </a:pPr>
            <a:endParaRPr lang="es-CL" dirty="0"/>
          </a:p>
        </p:txBody>
      </p:sp>
    </p:spTree>
    <p:extLst>
      <p:ext uri="{BB962C8B-B14F-4D97-AF65-F5344CB8AC3E}">
        <p14:creationId xmlns:p14="http://schemas.microsoft.com/office/powerpoint/2010/main" val="1526012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4427984" y="2708476"/>
            <a:ext cx="3816423" cy="1872652"/>
          </a:xfrm>
        </p:spPr>
        <p:txBody>
          <a:bodyPr>
            <a:normAutofit/>
          </a:bodyPr>
          <a:lstStyle/>
          <a:p>
            <a:pPr algn="ctr"/>
            <a:r>
              <a:rPr lang="es-ES" sz="3200" b="1" dirty="0" smtClean="0"/>
              <a:t>INFORME ECONOMICO</a:t>
            </a:r>
            <a:endParaRPr lang="es-CL" sz="3200" b="1" dirty="0"/>
          </a:p>
        </p:txBody>
      </p:sp>
    </p:spTree>
    <p:extLst>
      <p:ext uri="{BB962C8B-B14F-4D97-AF65-F5344CB8AC3E}">
        <p14:creationId xmlns:p14="http://schemas.microsoft.com/office/powerpoint/2010/main" val="586803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7" y="908720"/>
            <a:ext cx="5328591" cy="1006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2420887"/>
            <a:ext cx="5688632" cy="3524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7524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692696"/>
            <a:ext cx="5616624" cy="1047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35460" y="1844824"/>
            <a:ext cx="5596780" cy="449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5709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908719"/>
            <a:ext cx="5256584" cy="980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5" y="2373313"/>
            <a:ext cx="5309476" cy="3215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142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836712"/>
            <a:ext cx="6048672" cy="886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745848"/>
            <a:ext cx="6048672" cy="466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1102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052736"/>
            <a:ext cx="5688632" cy="1061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43608" y="2420888"/>
            <a:ext cx="5688632"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27900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161604"/>
            <a:ext cx="5328592" cy="993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87623" y="2564904"/>
            <a:ext cx="5328593"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880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548680"/>
            <a:ext cx="7632848" cy="5832648"/>
          </a:xfrm>
        </p:spPr>
        <p:txBody>
          <a:bodyPr>
            <a:normAutofit fontScale="25000" lnSpcReduction="20000"/>
          </a:bodyPr>
          <a:lstStyle/>
          <a:p>
            <a:pPr marL="68580" indent="0">
              <a:buNone/>
            </a:pPr>
            <a:r>
              <a:rPr lang="es-CL" sz="5600" b="1" i="1" dirty="0" smtClean="0"/>
              <a:t> </a:t>
            </a:r>
            <a:r>
              <a:rPr lang="es-CL" sz="8000" b="1" i="1" dirty="0"/>
              <a:t>1</a:t>
            </a:r>
            <a:r>
              <a:rPr lang="es-CL" sz="8000" b="1" i="1" dirty="0" smtClean="0"/>
              <a:t>. </a:t>
            </a:r>
            <a:r>
              <a:rPr lang="es-CL" sz="9600" b="1" i="1" dirty="0" smtClean="0">
                <a:latin typeface="Calibri" panose="020F0502020204030204" pitchFamily="34" charset="0"/>
                <a:ea typeface="Calibri" panose="020F0502020204030204" pitchFamily="34" charset="0"/>
                <a:cs typeface="Calibri" panose="020F0502020204030204" pitchFamily="34" charset="0"/>
              </a:rPr>
              <a:t>INTRODUCCIÓN</a:t>
            </a:r>
            <a:endParaRPr lang="es-CL" sz="9600" dirty="0">
              <a:latin typeface="Calibri" panose="020F0502020204030204" pitchFamily="34" charset="0"/>
              <a:ea typeface="Calibri" panose="020F0502020204030204" pitchFamily="34" charset="0"/>
              <a:cs typeface="Calibri" panose="020F0502020204030204" pitchFamily="34" charset="0"/>
            </a:endParaRPr>
          </a:p>
          <a:p>
            <a:endParaRPr lang="es-CL" sz="5600" dirty="0">
              <a:latin typeface="Calibri" panose="020F0502020204030204" pitchFamily="34" charset="0"/>
              <a:ea typeface="Calibri" panose="020F0502020204030204" pitchFamily="34" charset="0"/>
              <a:cs typeface="Calibri" panose="020F0502020204030204" pitchFamily="34" charset="0"/>
            </a:endParaRPr>
          </a:p>
          <a:p>
            <a:pPr marL="68580" indent="0">
              <a:buNone/>
            </a:pPr>
            <a:r>
              <a:rPr lang="es-CL" sz="5600" dirty="0">
                <a:latin typeface="Calibri" panose="020F0502020204030204" pitchFamily="34" charset="0"/>
                <a:ea typeface="Calibri" panose="020F0502020204030204" pitchFamily="34" charset="0"/>
                <a:cs typeface="Calibri" panose="020F0502020204030204" pitchFamily="34" charset="0"/>
              </a:rPr>
              <a:t> </a:t>
            </a:r>
            <a:r>
              <a:rPr lang="es-CL" sz="6400" dirty="0" smtClean="0">
                <a:latin typeface="Calibri" panose="020F0502020204030204" pitchFamily="34" charset="0"/>
                <a:ea typeface="Calibri" panose="020F0502020204030204" pitchFamily="34" charset="0"/>
                <a:cs typeface="Calibri" panose="020F0502020204030204" pitchFamily="34" charset="0"/>
              </a:rPr>
              <a:t>Estimada </a:t>
            </a:r>
            <a:r>
              <a:rPr lang="es-CL" sz="6400" dirty="0">
                <a:latin typeface="Calibri" panose="020F0502020204030204" pitchFamily="34" charset="0"/>
                <a:ea typeface="Calibri" panose="020F0502020204030204" pitchFamily="34" charset="0"/>
                <a:cs typeface="Calibri" panose="020F0502020204030204" pitchFamily="34" charset="0"/>
              </a:rPr>
              <a:t>Comunidad Educativa, como todos los años la Dirección del colegio cumpliendo con la normativa vigente y con el objetivo de mantener una comunicación clara y expedita con ustedes,  da a conocer la Cuenta Pública año 2022</a:t>
            </a: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 </a:t>
            </a: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Ha sido un año de reactivación de actividades e hitos que marcan a nuestra comunidad escolar, entre </a:t>
            </a:r>
            <a:r>
              <a:rPr lang="es-CL" sz="6400" dirty="0" smtClean="0">
                <a:latin typeface="Calibri" panose="020F0502020204030204" pitchFamily="34" charset="0"/>
                <a:ea typeface="Calibri" panose="020F0502020204030204" pitchFamily="34" charset="0"/>
                <a:cs typeface="Calibri" panose="020F0502020204030204" pitchFamily="34" charset="0"/>
              </a:rPr>
              <a:t>ellos están  nuestras celebraciones propias, hitos que tradicionalmente marcan la vida comunitaria del colegio.</a:t>
            </a:r>
            <a:endParaRPr lang="es-CL" sz="6400" dirty="0">
              <a:latin typeface="Calibri" panose="020F0502020204030204" pitchFamily="34" charset="0"/>
              <a:ea typeface="Calibri" panose="020F0502020204030204" pitchFamily="34" charset="0"/>
              <a:cs typeface="Calibri" panose="020F0502020204030204" pitchFamily="34" charset="0"/>
            </a:endParaRP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 </a:t>
            </a: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Es importante destacar que se han realizado muchos esfuerzos desde todas las áreas para que las alumnas puedan tener un proceso de formación de calidad referido tanto al aspecto personal como académico</a:t>
            </a:r>
            <a:r>
              <a:rPr lang="es-CL" sz="6400" dirty="0" smtClean="0">
                <a:latin typeface="Calibri" panose="020F0502020204030204" pitchFamily="34" charset="0"/>
                <a:ea typeface="Calibri" panose="020F0502020204030204" pitchFamily="34" charset="0"/>
                <a:cs typeface="Calibri" panose="020F0502020204030204" pitchFamily="34" charset="0"/>
              </a:rPr>
              <a:t>. Se han desplegado muchas estrategias en los diversos ámbitos para que se lleve el plan de formación, en las mejores condiciones posibles.</a:t>
            </a:r>
            <a:endParaRPr lang="es-CL" sz="6400" dirty="0">
              <a:latin typeface="Calibri" panose="020F0502020204030204" pitchFamily="34" charset="0"/>
              <a:ea typeface="Calibri" panose="020F0502020204030204" pitchFamily="34" charset="0"/>
              <a:cs typeface="Calibri" panose="020F0502020204030204" pitchFamily="34" charset="0"/>
            </a:endParaRP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 </a:t>
            </a: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Se agradece profundamente la compañía y el asesoramiento de las </a:t>
            </a:r>
            <a:r>
              <a:rPr lang="es-CL" sz="6400" dirty="0" smtClean="0">
                <a:latin typeface="Calibri" panose="020F0502020204030204" pitchFamily="34" charset="0"/>
                <a:ea typeface="Calibri" panose="020F0502020204030204" pitchFamily="34" charset="0"/>
                <a:cs typeface="Calibri" panose="020F0502020204030204" pitchFamily="34" charset="0"/>
              </a:rPr>
              <a:t>Religiosas y </a:t>
            </a:r>
            <a:r>
              <a:rPr lang="es-CL" sz="6400" dirty="0">
                <a:latin typeface="Calibri" panose="020F0502020204030204" pitchFamily="34" charset="0"/>
                <a:ea typeface="Calibri" panose="020F0502020204030204" pitchFamily="34" charset="0"/>
                <a:cs typeface="Calibri" panose="020F0502020204030204" pitchFamily="34" charset="0"/>
              </a:rPr>
              <a:t>del Directorio de la Fundación Santa Magdalena Sofía, en el caminar del colegio.</a:t>
            </a: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 </a:t>
            </a: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Así también agradezco el trabajo realizado por todos y cada uno de los integrantes de esta comunidad educativa que con su colaboración permitieron que el sueño de nuestra fundadora Santa Magdalena Sofía siga haciéndose realidad.</a:t>
            </a: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 </a:t>
            </a:r>
          </a:p>
          <a:p>
            <a:pPr marL="68580" indent="0" algn="just">
              <a:buNone/>
            </a:pPr>
            <a:r>
              <a:rPr lang="es-CL" sz="6400" dirty="0">
                <a:latin typeface="Calibri" panose="020F0502020204030204" pitchFamily="34" charset="0"/>
                <a:ea typeface="Calibri" panose="020F0502020204030204" pitchFamily="34" charset="0"/>
                <a:cs typeface="Calibri" panose="020F0502020204030204" pitchFamily="34" charset="0"/>
              </a:rPr>
              <a:t>Este informe da cuenta de: los resultados académicos del colegio, de la gestión de las diversas áreas y de la utilización de los recursos.</a:t>
            </a:r>
          </a:p>
          <a:p>
            <a:pPr algn="just"/>
            <a:endParaRPr lang="es-CL" sz="6400" dirty="0">
              <a:latin typeface="Calibri" panose="020F0502020204030204" pitchFamily="34" charset="0"/>
              <a:ea typeface="Calibri" panose="020F0502020204030204" pitchFamily="34" charset="0"/>
              <a:cs typeface="Calibri" panose="020F0502020204030204" pitchFamily="34" charset="0"/>
            </a:endParaRPr>
          </a:p>
          <a:p>
            <a:pPr marL="68580" indent="0">
              <a:buNone/>
            </a:pPr>
            <a:endParaRPr lang="es-CL" sz="5600" dirty="0"/>
          </a:p>
        </p:txBody>
      </p:sp>
    </p:spTree>
    <p:extLst>
      <p:ext uri="{BB962C8B-B14F-4D97-AF65-F5344CB8AC3E}">
        <p14:creationId xmlns:p14="http://schemas.microsoft.com/office/powerpoint/2010/main" val="24080543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274638"/>
            <a:ext cx="6768752" cy="562074"/>
          </a:xfrm>
        </p:spPr>
        <p:txBody>
          <a:bodyPr>
            <a:normAutofit fontScale="90000"/>
          </a:bodyPr>
          <a:lstStyle/>
          <a:p>
            <a:pPr algn="ctr"/>
            <a:r>
              <a:rPr lang="es-ES" b="1" dirty="0" smtClean="0"/>
              <a:t>DEUDA 2022</a:t>
            </a:r>
            <a:endParaRPr lang="es-CL" b="1" dirty="0"/>
          </a:p>
        </p:txBody>
      </p:sp>
      <p:graphicFrame>
        <p:nvGraphicFramePr>
          <p:cNvPr id="4" name="3 Objeto"/>
          <p:cNvGraphicFramePr>
            <a:graphicFrameLocks noChangeAspect="1"/>
          </p:cNvGraphicFramePr>
          <p:nvPr>
            <p:extLst>
              <p:ext uri="{D42A27DB-BD31-4B8C-83A1-F6EECF244321}">
                <p14:modId xmlns:p14="http://schemas.microsoft.com/office/powerpoint/2010/main" val="661485921"/>
              </p:ext>
            </p:extLst>
          </p:nvPr>
        </p:nvGraphicFramePr>
        <p:xfrm>
          <a:off x="1691680" y="944499"/>
          <a:ext cx="5328592" cy="5580845"/>
        </p:xfrm>
        <a:graphic>
          <a:graphicData uri="http://schemas.openxmlformats.org/presentationml/2006/ole">
            <mc:AlternateContent xmlns:mc="http://schemas.openxmlformats.org/markup-compatibility/2006">
              <mc:Choice xmlns:v="urn:schemas-microsoft-com:vml" Requires="v">
                <p:oleObj spid="_x0000_s5128" name="Hoja de cálculo" r:id="rId3" imgW="4366355" imgH="8321040" progId="Excel.Sheet.12">
                  <p:embed/>
                </p:oleObj>
              </mc:Choice>
              <mc:Fallback>
                <p:oleObj name="Hoja de cálculo" r:id="rId3" imgW="4366355" imgH="8321040" progId="Excel.Sheet.12">
                  <p:embed/>
                  <p:pic>
                    <p:nvPicPr>
                      <p:cNvPr id="0" name=""/>
                      <p:cNvPicPr/>
                      <p:nvPr/>
                    </p:nvPicPr>
                    <p:blipFill>
                      <a:blip r:embed="rId4"/>
                      <a:stretch>
                        <a:fillRect/>
                      </a:stretch>
                    </p:blipFill>
                    <p:spPr>
                      <a:xfrm>
                        <a:off x="1691680" y="944499"/>
                        <a:ext cx="5328592" cy="5580845"/>
                      </a:xfrm>
                      <a:prstGeom prst="rect">
                        <a:avLst/>
                      </a:prstGeom>
                    </p:spPr>
                  </p:pic>
                </p:oleObj>
              </mc:Fallback>
            </mc:AlternateContent>
          </a:graphicData>
        </a:graphic>
      </p:graphicFrame>
    </p:spTree>
    <p:extLst>
      <p:ext uri="{BB962C8B-B14F-4D97-AF65-F5344CB8AC3E}">
        <p14:creationId xmlns:p14="http://schemas.microsoft.com/office/powerpoint/2010/main" val="3842355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620688"/>
            <a:ext cx="6777317" cy="5211941"/>
          </a:xfrm>
        </p:spPr>
        <p:txBody>
          <a:bodyPr>
            <a:normAutofit fontScale="25000" lnSpcReduction="20000"/>
          </a:bodyPr>
          <a:lstStyle/>
          <a:p>
            <a:pPr marL="68580" indent="0">
              <a:buNone/>
            </a:pPr>
            <a:r>
              <a:rPr lang="es-CL" sz="8000" b="1" dirty="0">
                <a:latin typeface="Calibri" panose="020F0502020204030204" pitchFamily="34" charset="0"/>
                <a:ea typeface="Calibri" panose="020F0502020204030204" pitchFamily="34" charset="0"/>
                <a:cs typeface="Calibri" panose="020F0502020204030204" pitchFamily="34" charset="0"/>
              </a:rPr>
              <a:t>7. Palabras Finales</a:t>
            </a:r>
            <a:endParaRPr lang="es-CL" sz="8000" dirty="0">
              <a:latin typeface="Calibri" panose="020F0502020204030204" pitchFamily="34" charset="0"/>
              <a:ea typeface="Calibri" panose="020F0502020204030204" pitchFamily="34" charset="0"/>
              <a:cs typeface="Calibri" panose="020F0502020204030204" pitchFamily="34" charset="0"/>
            </a:endParaRPr>
          </a:p>
          <a:p>
            <a:r>
              <a:rPr lang="es-CL" dirty="0"/>
              <a:t> </a:t>
            </a:r>
          </a:p>
          <a:p>
            <a:pPr marL="68580" indent="0" algn="just">
              <a:buNone/>
            </a:pPr>
            <a:r>
              <a:rPr lang="es-CL" sz="8000" dirty="0">
                <a:latin typeface="Calibri" panose="020F0502020204030204" pitchFamily="34" charset="0"/>
                <a:ea typeface="Calibri" panose="020F0502020204030204" pitchFamily="34" charset="0"/>
                <a:cs typeface="Calibri" panose="020F0502020204030204" pitchFamily="34" charset="0"/>
              </a:rPr>
              <a:t>Segura que todos los integrantes de esta comunidad educativa han realizado los mayores esfuerzos por lograr los objetivos institucionales, finalizo esta Cuenta Pública	y pido a	Santa Magdalena Sofía , nos ayude a cuidar y mantener nuestro Proyecto Educativo que busca </a:t>
            </a:r>
            <a:r>
              <a:rPr lang="es-CL" sz="8000" dirty="0" smtClean="0">
                <a:latin typeface="Calibri" panose="020F0502020204030204" pitchFamily="34" charset="0"/>
                <a:ea typeface="Calibri" panose="020F0502020204030204" pitchFamily="34" charset="0"/>
                <a:cs typeface="Calibri" panose="020F0502020204030204" pitchFamily="34" charset="0"/>
              </a:rPr>
              <a:t>formar personas integrales </a:t>
            </a:r>
            <a:r>
              <a:rPr lang="es-CL" sz="8000" dirty="0">
                <a:latin typeface="Calibri" panose="020F0502020204030204" pitchFamily="34" charset="0"/>
                <a:ea typeface="Calibri" panose="020F0502020204030204" pitchFamily="34" charset="0"/>
                <a:cs typeface="Calibri" panose="020F0502020204030204" pitchFamily="34" charset="0"/>
              </a:rPr>
              <a:t>que sintiéndose amadas por Dios, buscan desarrollarse plenamente para aportar a construir un mundo más justo.</a:t>
            </a:r>
          </a:p>
          <a:p>
            <a:pPr marL="68580" indent="0" algn="just">
              <a:buNone/>
            </a:pPr>
            <a:r>
              <a:rPr lang="es-CL" sz="8000" dirty="0">
                <a:latin typeface="Calibri" panose="020F0502020204030204" pitchFamily="34" charset="0"/>
                <a:ea typeface="Calibri" panose="020F0502020204030204" pitchFamily="34" charset="0"/>
                <a:cs typeface="Calibri" panose="020F0502020204030204" pitchFamily="34" charset="0"/>
              </a:rPr>
              <a:t> </a:t>
            </a:r>
          </a:p>
          <a:p>
            <a:pPr marL="68580" indent="0" algn="ctr">
              <a:buNone/>
            </a:pPr>
            <a:r>
              <a:rPr lang="es-CL" sz="8000" dirty="0">
                <a:latin typeface="Calibri" panose="020F0502020204030204" pitchFamily="34" charset="0"/>
                <a:ea typeface="Calibri" panose="020F0502020204030204" pitchFamily="34" charset="0"/>
                <a:cs typeface="Calibri" panose="020F0502020204030204" pitchFamily="34" charset="0"/>
              </a:rPr>
              <a:t> </a:t>
            </a:r>
            <a:endParaRPr lang="es-CL" sz="8000" dirty="0" smtClean="0">
              <a:latin typeface="Calibri" panose="020F0502020204030204" pitchFamily="34" charset="0"/>
              <a:ea typeface="Calibri" panose="020F0502020204030204" pitchFamily="34" charset="0"/>
              <a:cs typeface="Calibri" panose="020F0502020204030204" pitchFamily="34" charset="0"/>
            </a:endParaRPr>
          </a:p>
          <a:p>
            <a:pPr marL="68580" indent="0" algn="ctr">
              <a:buNone/>
            </a:pPr>
            <a:endParaRPr lang="es-CL" sz="8000" dirty="0">
              <a:latin typeface="Calibri" panose="020F0502020204030204" pitchFamily="34" charset="0"/>
              <a:ea typeface="Calibri" panose="020F0502020204030204" pitchFamily="34" charset="0"/>
              <a:cs typeface="Calibri" panose="020F0502020204030204" pitchFamily="34" charset="0"/>
            </a:endParaRPr>
          </a:p>
          <a:p>
            <a:pPr marL="68580" indent="0" algn="ctr">
              <a:buNone/>
            </a:pPr>
            <a:r>
              <a:rPr lang="es-CL" sz="8000" b="1" i="1" dirty="0">
                <a:latin typeface="Calibri" panose="020F0502020204030204" pitchFamily="34" charset="0"/>
                <a:ea typeface="Calibri" panose="020F0502020204030204" pitchFamily="34" charset="0"/>
                <a:cs typeface="Calibri" panose="020F0502020204030204" pitchFamily="34" charset="0"/>
              </a:rPr>
              <a:t>Ximena Contreras </a:t>
            </a:r>
            <a:r>
              <a:rPr lang="es-CL" sz="8000" b="1" i="1" dirty="0" smtClean="0">
                <a:latin typeface="Calibri" panose="020F0502020204030204" pitchFamily="34" charset="0"/>
                <a:ea typeface="Calibri" panose="020F0502020204030204" pitchFamily="34" charset="0"/>
                <a:cs typeface="Calibri" panose="020F0502020204030204" pitchFamily="34" charset="0"/>
              </a:rPr>
              <a:t>Toledo</a:t>
            </a:r>
            <a:r>
              <a:rPr lang="es-CL" sz="8000" dirty="0">
                <a:latin typeface="Calibri" panose="020F0502020204030204" pitchFamily="34" charset="0"/>
                <a:ea typeface="Calibri" panose="020F0502020204030204" pitchFamily="34" charset="0"/>
                <a:cs typeface="Calibri" panose="020F0502020204030204" pitchFamily="34" charset="0"/>
              </a:rPr>
              <a:t> </a:t>
            </a:r>
          </a:p>
          <a:p>
            <a:pPr marL="68580" indent="0" algn="ctr">
              <a:buNone/>
            </a:pPr>
            <a:r>
              <a:rPr lang="es-CL" sz="8000" b="1" i="1" dirty="0">
                <a:latin typeface="Calibri" panose="020F0502020204030204" pitchFamily="34" charset="0"/>
                <a:ea typeface="Calibri" panose="020F0502020204030204" pitchFamily="34" charset="0"/>
                <a:cs typeface="Calibri" panose="020F0502020204030204" pitchFamily="34" charset="0"/>
              </a:rPr>
              <a:t>Directora</a:t>
            </a:r>
            <a:endParaRPr lang="es-CL" sz="8000" dirty="0">
              <a:latin typeface="Calibri" panose="020F0502020204030204" pitchFamily="34" charset="0"/>
              <a:ea typeface="Calibri" panose="020F0502020204030204" pitchFamily="34" charset="0"/>
              <a:cs typeface="Calibri" panose="020F0502020204030204" pitchFamily="34" charset="0"/>
            </a:endParaRPr>
          </a:p>
          <a:p>
            <a:pPr marL="68580" indent="0" algn="ctr">
              <a:buNone/>
            </a:pPr>
            <a:r>
              <a:rPr lang="es-CL" sz="8000" dirty="0">
                <a:latin typeface="Calibri" panose="020F0502020204030204" pitchFamily="34" charset="0"/>
                <a:ea typeface="Calibri" panose="020F0502020204030204" pitchFamily="34" charset="0"/>
                <a:cs typeface="Calibri" panose="020F0502020204030204" pitchFamily="34" charset="0"/>
              </a:rPr>
              <a:t> </a:t>
            </a:r>
          </a:p>
          <a:p>
            <a:pPr marL="68580" indent="0" algn="ctr">
              <a:buNone/>
            </a:pPr>
            <a:r>
              <a:rPr lang="es-CL" sz="8000" dirty="0">
                <a:latin typeface="Calibri" panose="020F0502020204030204" pitchFamily="34" charset="0"/>
                <a:ea typeface="Calibri" panose="020F0502020204030204" pitchFamily="34" charset="0"/>
                <a:cs typeface="Calibri" panose="020F0502020204030204" pitchFamily="34" charset="0"/>
              </a:rPr>
              <a:t> </a:t>
            </a:r>
          </a:p>
          <a:p>
            <a:pPr marL="68580" indent="0" algn="ctr">
              <a:buNone/>
            </a:pPr>
            <a:r>
              <a:rPr lang="es-CL" sz="8000" dirty="0">
                <a:latin typeface="Calibri" panose="020F0502020204030204" pitchFamily="34" charset="0"/>
                <a:ea typeface="Calibri" panose="020F0502020204030204" pitchFamily="34" charset="0"/>
                <a:cs typeface="Calibri" panose="020F0502020204030204" pitchFamily="34" charset="0"/>
              </a:rPr>
              <a:t> </a:t>
            </a:r>
          </a:p>
          <a:p>
            <a:pPr marL="68580" indent="0" algn="ctr">
              <a:buNone/>
            </a:pPr>
            <a:r>
              <a:rPr lang="es-CL" sz="8000" dirty="0">
                <a:latin typeface="Calibri" panose="020F0502020204030204" pitchFamily="34" charset="0"/>
                <a:ea typeface="Calibri" panose="020F0502020204030204" pitchFamily="34" charset="0"/>
                <a:cs typeface="Calibri" panose="020F0502020204030204" pitchFamily="34" charset="0"/>
              </a:rPr>
              <a:t> </a:t>
            </a:r>
          </a:p>
          <a:p>
            <a:pPr marL="68580" indent="0" algn="ctr">
              <a:buNone/>
            </a:pPr>
            <a:r>
              <a:rPr lang="es-CL" sz="8000" dirty="0">
                <a:latin typeface="Calibri" panose="020F0502020204030204" pitchFamily="34" charset="0"/>
                <a:ea typeface="Calibri" panose="020F0502020204030204" pitchFamily="34" charset="0"/>
                <a:cs typeface="Calibri" panose="020F0502020204030204" pitchFamily="34" charset="0"/>
              </a:rPr>
              <a:t> </a:t>
            </a:r>
          </a:p>
          <a:p>
            <a:pPr marL="68580" indent="0" algn="r">
              <a:buNone/>
            </a:pPr>
            <a:r>
              <a:rPr lang="es-CL" sz="8000" dirty="0">
                <a:latin typeface="Calibri" panose="020F0502020204030204" pitchFamily="34" charset="0"/>
                <a:ea typeface="Calibri" panose="020F0502020204030204" pitchFamily="34" charset="0"/>
                <a:cs typeface="Calibri" panose="020F0502020204030204" pitchFamily="34" charset="0"/>
              </a:rPr>
              <a:t> </a:t>
            </a:r>
            <a:r>
              <a:rPr lang="es-CL" sz="8000" dirty="0" smtClean="0">
                <a:latin typeface="Calibri" panose="020F0502020204030204" pitchFamily="34" charset="0"/>
                <a:ea typeface="Calibri" panose="020F0502020204030204" pitchFamily="34" charset="0"/>
                <a:cs typeface="Calibri" panose="020F0502020204030204" pitchFamily="34" charset="0"/>
              </a:rPr>
              <a:t>Enero 2023</a:t>
            </a:r>
            <a:endParaRPr lang="es-CL" sz="8000" dirty="0">
              <a:latin typeface="Calibri" panose="020F0502020204030204" pitchFamily="34" charset="0"/>
              <a:ea typeface="Calibri" panose="020F0502020204030204" pitchFamily="34" charset="0"/>
              <a:cs typeface="Calibri" panose="020F0502020204030204" pitchFamily="34" charset="0"/>
            </a:endParaRPr>
          </a:p>
          <a:p>
            <a:pPr marL="68580" indent="0" algn="ctr">
              <a:buNone/>
            </a:pPr>
            <a:r>
              <a:rPr lang="es-CL" sz="8000" dirty="0">
                <a:latin typeface="Calibri" panose="020F0502020204030204" pitchFamily="34" charset="0"/>
                <a:ea typeface="Calibri" panose="020F0502020204030204" pitchFamily="34" charset="0"/>
                <a:cs typeface="Calibri" panose="020F0502020204030204" pitchFamily="34" charset="0"/>
              </a:rPr>
              <a:t> </a:t>
            </a:r>
          </a:p>
          <a:p>
            <a:endParaRPr lang="es-CL" dirty="0"/>
          </a:p>
        </p:txBody>
      </p:sp>
    </p:spTree>
    <p:extLst>
      <p:ext uri="{BB962C8B-B14F-4D97-AF65-F5344CB8AC3E}">
        <p14:creationId xmlns:p14="http://schemas.microsoft.com/office/powerpoint/2010/main" val="3085986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572000" y="2708476"/>
            <a:ext cx="3672407" cy="1702160"/>
          </a:xfrm>
        </p:spPr>
        <p:txBody>
          <a:bodyPr>
            <a:normAutofit fontScale="90000"/>
          </a:bodyPr>
          <a:lstStyle/>
          <a:p>
            <a:pPr algn="ctr"/>
            <a:r>
              <a:rPr lang="es-ES" b="1" dirty="0" smtClean="0"/>
              <a:t>2. Red de Colegios Del Sagrado Corazón</a:t>
            </a:r>
            <a:endParaRPr lang="es-CL" b="1" dirty="0"/>
          </a:p>
        </p:txBody>
      </p:sp>
    </p:spTree>
    <p:extLst>
      <p:ext uri="{BB962C8B-B14F-4D97-AF65-F5344CB8AC3E}">
        <p14:creationId xmlns:p14="http://schemas.microsoft.com/office/powerpoint/2010/main" val="2846095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692696"/>
            <a:ext cx="7200916" cy="5139933"/>
          </a:xfrm>
        </p:spPr>
        <p:txBody>
          <a:bodyPr>
            <a:noAutofit/>
          </a:bodyPr>
          <a:lstStyle/>
          <a:p>
            <a:pPr marL="68580" indent="0">
              <a:buNone/>
            </a:pPr>
            <a:r>
              <a:rPr lang="es-CL" sz="2000" b="1" dirty="0">
                <a:latin typeface="Calibri" panose="020F0502020204030204" pitchFamily="34" charset="0"/>
                <a:ea typeface="Calibri" panose="020F0502020204030204" pitchFamily="34" charset="0"/>
                <a:cs typeface="Calibri" panose="020F0502020204030204" pitchFamily="34" charset="0"/>
              </a:rPr>
              <a:t>2. </a:t>
            </a:r>
            <a:r>
              <a:rPr lang="es-CL" sz="2000" b="1" i="1" dirty="0">
                <a:latin typeface="Calibri" panose="020F0502020204030204" pitchFamily="34" charset="0"/>
                <a:ea typeface="Calibri" panose="020F0502020204030204" pitchFamily="34" charset="0"/>
                <a:cs typeface="Calibri" panose="020F0502020204030204" pitchFamily="34" charset="0"/>
              </a:rPr>
              <a:t>RED DE COLEGIOS DEL SAGRADO CORAZÓN</a:t>
            </a:r>
            <a:endParaRPr lang="es-CL" sz="2000" dirty="0">
              <a:latin typeface="Calibri" panose="020F0502020204030204" pitchFamily="34" charset="0"/>
              <a:ea typeface="Calibri" panose="020F0502020204030204" pitchFamily="34" charset="0"/>
              <a:cs typeface="Calibri" panose="020F0502020204030204" pitchFamily="34" charset="0"/>
            </a:endParaRPr>
          </a:p>
          <a:p>
            <a:endParaRPr lang="es-CL" sz="2000" dirty="0">
              <a:latin typeface="Calibri" panose="020F0502020204030204" pitchFamily="34" charset="0"/>
              <a:ea typeface="Calibri" panose="020F0502020204030204" pitchFamily="34" charset="0"/>
              <a:cs typeface="Calibri" panose="020F0502020204030204" pitchFamily="34" charset="0"/>
            </a:endParaRPr>
          </a:p>
          <a:p>
            <a:pPr marL="68580" indent="0" algn="just">
              <a:buNone/>
            </a:pPr>
            <a:r>
              <a:rPr lang="es-CL" sz="2000" dirty="0">
                <a:latin typeface="Calibri" panose="020F0502020204030204" pitchFamily="34" charset="0"/>
                <a:ea typeface="Calibri" panose="020F0502020204030204" pitchFamily="34" charset="0"/>
                <a:cs typeface="Calibri" panose="020F0502020204030204" pitchFamily="34" charset="0"/>
              </a:rPr>
              <a:t>Como todos los años, nuestro colegio participó de la Red de Colegios del Sagrado Corazón de la Provincia de Chile.</a:t>
            </a:r>
          </a:p>
          <a:p>
            <a:pPr marL="68580" indent="0" algn="just">
              <a:buNone/>
            </a:pPr>
            <a:r>
              <a:rPr lang="es-CL" sz="2000" dirty="0" smtClean="0">
                <a:latin typeface="Calibri" panose="020F0502020204030204" pitchFamily="34" charset="0"/>
                <a:ea typeface="Calibri" panose="020F0502020204030204" pitchFamily="34" charset="0"/>
                <a:cs typeface="Calibri" panose="020F0502020204030204" pitchFamily="34" charset="0"/>
              </a:rPr>
              <a:t>Con </a:t>
            </a:r>
            <a:r>
              <a:rPr lang="es-CL" sz="2000" dirty="0">
                <a:latin typeface="Calibri" panose="020F0502020204030204" pitchFamily="34" charset="0"/>
                <a:ea typeface="Calibri" panose="020F0502020204030204" pitchFamily="34" charset="0"/>
                <a:cs typeface="Calibri" panose="020F0502020204030204" pitchFamily="34" charset="0"/>
              </a:rPr>
              <a:t>la coordinación de la señora </a:t>
            </a:r>
            <a:r>
              <a:rPr lang="es-CL" sz="2000" dirty="0" smtClean="0">
                <a:latin typeface="Calibri" panose="020F0502020204030204" pitchFamily="34" charset="0"/>
                <a:ea typeface="Calibri" panose="020F0502020204030204" pitchFamily="34" charset="0"/>
                <a:cs typeface="Calibri" panose="020F0502020204030204" pitchFamily="34" charset="0"/>
              </a:rPr>
              <a:t>Luznelda González, </a:t>
            </a:r>
            <a:r>
              <a:rPr lang="es-CL" sz="2000" dirty="0">
                <a:latin typeface="Calibri" panose="020F0502020204030204" pitchFamily="34" charset="0"/>
                <a:ea typeface="Calibri" panose="020F0502020204030204" pitchFamily="34" charset="0"/>
                <a:cs typeface="Calibri" panose="020F0502020204030204" pitchFamily="34" charset="0"/>
              </a:rPr>
              <a:t>quien </a:t>
            </a:r>
            <a:r>
              <a:rPr lang="es-CL" sz="2000" dirty="0" smtClean="0">
                <a:latin typeface="Calibri" panose="020F0502020204030204" pitchFamily="34" charset="0"/>
                <a:ea typeface="Calibri" panose="020F0502020204030204" pitchFamily="34" charset="0"/>
                <a:cs typeface="Calibri" panose="020F0502020204030204" pitchFamily="34" charset="0"/>
              </a:rPr>
              <a:t> organiza </a:t>
            </a:r>
            <a:r>
              <a:rPr lang="es-CL" sz="2000" dirty="0">
                <a:latin typeface="Calibri" panose="020F0502020204030204" pitchFamily="34" charset="0"/>
                <a:ea typeface="Calibri" panose="020F0502020204030204" pitchFamily="34" charset="0"/>
                <a:cs typeface="Calibri" panose="020F0502020204030204" pitchFamily="34" charset="0"/>
              </a:rPr>
              <a:t>los distintos encuentros y </a:t>
            </a:r>
            <a:r>
              <a:rPr lang="es-CL" sz="2000" dirty="0" smtClean="0">
                <a:latin typeface="Calibri" panose="020F0502020204030204" pitchFamily="34" charset="0"/>
                <a:ea typeface="Calibri" panose="020F0502020204030204" pitchFamily="34" charset="0"/>
                <a:cs typeface="Calibri" panose="020F0502020204030204" pitchFamily="34" charset="0"/>
              </a:rPr>
              <a:t>entrega </a:t>
            </a:r>
            <a:r>
              <a:rPr lang="es-CL" sz="2000" dirty="0">
                <a:latin typeface="Calibri" panose="020F0502020204030204" pitchFamily="34" charset="0"/>
                <a:ea typeface="Calibri" panose="020F0502020204030204" pitchFamily="34" charset="0"/>
                <a:cs typeface="Calibri" panose="020F0502020204030204" pitchFamily="34" charset="0"/>
              </a:rPr>
              <a:t>los lineamientos generales.</a:t>
            </a:r>
          </a:p>
          <a:p>
            <a:pPr marL="68580" indent="0">
              <a:buNone/>
            </a:pPr>
            <a:r>
              <a:rPr lang="es-CL" sz="2000" dirty="0" smtClean="0">
                <a:latin typeface="Calibri" panose="020F0502020204030204" pitchFamily="34" charset="0"/>
                <a:ea typeface="Calibri" panose="020F0502020204030204" pitchFamily="34" charset="0"/>
                <a:cs typeface="Calibri" panose="020F0502020204030204" pitchFamily="34" charset="0"/>
              </a:rPr>
              <a:t>Las </a:t>
            </a:r>
            <a:r>
              <a:rPr lang="es-CL" sz="2000" dirty="0">
                <a:latin typeface="Calibri" panose="020F0502020204030204" pitchFamily="34" charset="0"/>
                <a:ea typeface="Calibri" panose="020F0502020204030204" pitchFamily="34" charset="0"/>
                <a:cs typeface="Calibri" panose="020F0502020204030204" pitchFamily="34" charset="0"/>
              </a:rPr>
              <a:t>Reuniones y/o Encuentros durante el año fueron:</a:t>
            </a:r>
          </a:p>
          <a:p>
            <a:r>
              <a:rPr lang="es-CL" sz="2000" dirty="0" smtClean="0">
                <a:latin typeface="Calibri" panose="020F0502020204030204" pitchFamily="34" charset="0"/>
                <a:ea typeface="Calibri" panose="020F0502020204030204" pitchFamily="34" charset="0"/>
                <a:cs typeface="Calibri" panose="020F0502020204030204" pitchFamily="34" charset="0"/>
              </a:rPr>
              <a:t>·</a:t>
            </a:r>
            <a:r>
              <a:rPr lang="es-CL" sz="2000" b="1" dirty="0" smtClean="0">
                <a:latin typeface="Calibri" panose="020F0502020204030204" pitchFamily="34" charset="0"/>
                <a:ea typeface="Calibri" panose="020F0502020204030204" pitchFamily="34" charset="0"/>
                <a:cs typeface="Calibri" panose="020F0502020204030204" pitchFamily="34" charset="0"/>
              </a:rPr>
              <a:t>Equipo </a:t>
            </a:r>
            <a:r>
              <a:rPr lang="es-CL" sz="2000" b="1" dirty="0">
                <a:latin typeface="Calibri" panose="020F0502020204030204" pitchFamily="34" charset="0"/>
                <a:ea typeface="Calibri" panose="020F0502020204030204" pitchFamily="34" charset="0"/>
                <a:cs typeface="Calibri" panose="020F0502020204030204" pitchFamily="34" charset="0"/>
              </a:rPr>
              <a:t>ampliado</a:t>
            </a:r>
            <a:r>
              <a:rPr lang="es-CL" sz="2000" dirty="0">
                <a:latin typeface="Calibri" panose="020F0502020204030204" pitchFamily="34" charset="0"/>
                <a:ea typeface="Calibri" panose="020F0502020204030204" pitchFamily="34" charset="0"/>
                <a:cs typeface="Calibri" panose="020F0502020204030204" pitchFamily="34" charset="0"/>
              </a:rPr>
              <a:t>: Directoras, Sub Directoras de </a:t>
            </a:r>
            <a:r>
              <a:rPr lang="es-CL" sz="2000" dirty="0" smtClean="0">
                <a:latin typeface="Calibri" panose="020F0502020204030204" pitchFamily="34" charset="0"/>
                <a:ea typeface="Calibri" panose="020F0502020204030204" pitchFamily="34" charset="0"/>
                <a:cs typeface="Calibri" panose="020F0502020204030204" pitchFamily="34" charset="0"/>
              </a:rPr>
              <a:t>Formación, </a:t>
            </a:r>
            <a:r>
              <a:rPr lang="es-CL" sz="2000" dirty="0">
                <a:latin typeface="Calibri" panose="020F0502020204030204" pitchFamily="34" charset="0"/>
                <a:ea typeface="Calibri" panose="020F0502020204030204" pitchFamily="34" charset="0"/>
                <a:cs typeface="Calibri" panose="020F0502020204030204" pitchFamily="34" charset="0"/>
              </a:rPr>
              <a:t>Sub Directoras Académicas de los tres colegios, Coordinadora Red, </a:t>
            </a:r>
            <a:r>
              <a:rPr lang="es-CL" sz="2000" dirty="0" smtClean="0">
                <a:latin typeface="Calibri" panose="020F0502020204030204" pitchFamily="34" charset="0"/>
                <a:ea typeface="Calibri" panose="020F0502020204030204" pitchFamily="34" charset="0"/>
                <a:cs typeface="Calibri" panose="020F0502020204030204" pitchFamily="34" charset="0"/>
              </a:rPr>
              <a:t>Religiosa.</a:t>
            </a:r>
          </a:p>
          <a:p>
            <a:r>
              <a:rPr lang="es-CL" sz="2000" b="1" dirty="0" smtClean="0">
                <a:latin typeface="Calibri" panose="020F0502020204030204" pitchFamily="34" charset="0"/>
                <a:ea typeface="Calibri" panose="020F0502020204030204" pitchFamily="34" charset="0"/>
                <a:cs typeface="Calibri" panose="020F0502020204030204" pitchFamily="34" charset="0"/>
              </a:rPr>
              <a:t> Directoras</a:t>
            </a:r>
            <a:endParaRPr lang="es-CL" sz="2000" dirty="0">
              <a:latin typeface="Calibri" panose="020F0502020204030204" pitchFamily="34" charset="0"/>
              <a:ea typeface="Calibri" panose="020F0502020204030204" pitchFamily="34" charset="0"/>
              <a:cs typeface="Calibri" panose="020F0502020204030204" pitchFamily="34" charset="0"/>
            </a:endParaRPr>
          </a:p>
          <a:p>
            <a:r>
              <a:rPr lang="es-CL" sz="2000" dirty="0" smtClean="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Coordinadoras de Pastoral </a:t>
            </a:r>
            <a:r>
              <a:rPr lang="es-CL" sz="2000" dirty="0">
                <a:latin typeface="Calibri" panose="020F0502020204030204" pitchFamily="34" charset="0"/>
                <a:ea typeface="Calibri" panose="020F0502020204030204" pitchFamily="34" charset="0"/>
                <a:cs typeface="Calibri" panose="020F0502020204030204" pitchFamily="34" charset="0"/>
              </a:rPr>
              <a:t>·	</a:t>
            </a:r>
            <a:r>
              <a:rPr lang="es-CL" sz="2000" dirty="0" smtClean="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Encuentro Educadores</a:t>
            </a:r>
            <a:endParaRPr lang="es-CL" sz="2000" dirty="0">
              <a:latin typeface="Calibri" panose="020F0502020204030204" pitchFamily="34" charset="0"/>
              <a:ea typeface="Calibri" panose="020F0502020204030204" pitchFamily="34" charset="0"/>
              <a:cs typeface="Calibri" panose="020F0502020204030204" pitchFamily="34" charset="0"/>
            </a:endParaRPr>
          </a:p>
          <a:p>
            <a:r>
              <a:rPr lang="es-CL" sz="2000" dirty="0">
                <a:latin typeface="Calibri" panose="020F0502020204030204" pitchFamily="34" charset="0"/>
                <a:ea typeface="Calibri" panose="020F0502020204030204" pitchFamily="34" charset="0"/>
                <a:cs typeface="Calibri" panose="020F0502020204030204" pitchFamily="34" charset="0"/>
              </a:rPr>
              <a:t>· </a:t>
            </a:r>
            <a:r>
              <a:rPr lang="es-CL" sz="2000" b="1" dirty="0" smtClean="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Administradoras </a:t>
            </a:r>
            <a:r>
              <a:rPr lang="es-CL" sz="2000" dirty="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Subdirectoras Académicas </a:t>
            </a:r>
            <a:r>
              <a:rPr lang="es-CL" sz="2000" dirty="0" smtClean="0">
                <a:latin typeface="Calibri" panose="020F0502020204030204" pitchFamily="34" charset="0"/>
                <a:ea typeface="Calibri" panose="020F0502020204030204" pitchFamily="34" charset="0"/>
                <a:cs typeface="Calibri" panose="020F0502020204030204" pitchFamily="34" charset="0"/>
              </a:rPr>
              <a:t>·</a:t>
            </a:r>
          </a:p>
          <a:p>
            <a:r>
              <a:rPr lang="es-CL" sz="2000" dirty="0" smtClean="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Profesores de </a:t>
            </a:r>
            <a:r>
              <a:rPr lang="es-CL" sz="2000" b="1" dirty="0" smtClean="0">
                <a:latin typeface="Calibri" panose="020F0502020204030204" pitchFamily="34" charset="0"/>
                <a:ea typeface="Calibri" panose="020F0502020204030204" pitchFamily="34" charset="0"/>
                <a:cs typeface="Calibri" panose="020F0502020204030204" pitchFamily="34" charset="0"/>
              </a:rPr>
              <a:t>Religión</a:t>
            </a:r>
            <a:r>
              <a:rPr lang="es-CL" sz="2000" dirty="0" smtClean="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Equipos de Orientación</a:t>
            </a:r>
            <a:endParaRPr lang="es-CL" sz="2000" dirty="0">
              <a:latin typeface="Calibri" panose="020F0502020204030204" pitchFamily="34" charset="0"/>
              <a:ea typeface="Calibri" panose="020F0502020204030204" pitchFamily="34" charset="0"/>
              <a:cs typeface="Calibri" panose="020F0502020204030204" pitchFamily="34" charset="0"/>
            </a:endParaRPr>
          </a:p>
          <a:p>
            <a:r>
              <a:rPr lang="es-CL" sz="2000" dirty="0" smtClean="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Asesores Centros de </a:t>
            </a:r>
            <a:r>
              <a:rPr lang="es-CL" sz="2000" b="1" dirty="0" smtClean="0">
                <a:latin typeface="Calibri" panose="020F0502020204030204" pitchFamily="34" charset="0"/>
                <a:ea typeface="Calibri" panose="020F0502020204030204" pitchFamily="34" charset="0"/>
                <a:cs typeface="Calibri" panose="020F0502020204030204" pitchFamily="34" charset="0"/>
              </a:rPr>
              <a:t>Estudiantes </a:t>
            </a:r>
            <a:r>
              <a:rPr lang="es-CL" sz="2000" dirty="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Equipos de Pastoral</a:t>
            </a:r>
            <a:endParaRPr lang="es-CL" sz="2000" dirty="0">
              <a:latin typeface="Calibri" panose="020F0502020204030204" pitchFamily="34" charset="0"/>
              <a:ea typeface="Calibri" panose="020F0502020204030204" pitchFamily="34" charset="0"/>
              <a:cs typeface="Calibri" panose="020F0502020204030204" pitchFamily="34" charset="0"/>
            </a:endParaRPr>
          </a:p>
          <a:p>
            <a:r>
              <a:rPr lang="es-CL" sz="2000" dirty="0">
                <a:latin typeface="Calibri" panose="020F0502020204030204" pitchFamily="34" charset="0"/>
                <a:ea typeface="Calibri" panose="020F0502020204030204" pitchFamily="34" charset="0"/>
                <a:cs typeface="Calibri" panose="020F0502020204030204" pitchFamily="34" charset="0"/>
              </a:rPr>
              <a:t>· </a:t>
            </a:r>
            <a:r>
              <a:rPr lang="es-CL" sz="2000" b="1" dirty="0" smtClean="0">
                <a:latin typeface="Calibri" panose="020F0502020204030204" pitchFamily="34" charset="0"/>
                <a:ea typeface="Calibri" panose="020F0502020204030204" pitchFamily="34" charset="0"/>
                <a:cs typeface="Calibri" panose="020F0502020204030204" pitchFamily="34" charset="0"/>
              </a:rPr>
              <a:t>Jefes de Departamento</a:t>
            </a:r>
            <a:r>
              <a:rPr lang="es-CL" sz="2000" dirty="0" smtClean="0">
                <a:latin typeface="Calibri" panose="020F0502020204030204" pitchFamily="34" charset="0"/>
                <a:ea typeface="Calibri" panose="020F0502020204030204" pitchFamily="34" charset="0"/>
                <a:cs typeface="Calibri" panose="020F0502020204030204" pitchFamily="34" charset="0"/>
              </a:rPr>
              <a:t>· </a:t>
            </a:r>
            <a:r>
              <a:rPr lang="es-CL" sz="2000" b="1" dirty="0" smtClean="0">
                <a:latin typeface="Calibri" panose="020F0502020204030204" pitchFamily="34" charset="0"/>
                <a:ea typeface="Calibri" panose="020F0502020204030204" pitchFamily="34" charset="0"/>
                <a:cs typeface="Calibri" panose="020F0502020204030204" pitchFamily="34" charset="0"/>
              </a:rPr>
              <a:t> </a:t>
            </a:r>
            <a:r>
              <a:rPr lang="es-CL" sz="2000" b="1" dirty="0">
                <a:latin typeface="Calibri" panose="020F0502020204030204" pitchFamily="34" charset="0"/>
                <a:ea typeface="Calibri" panose="020F0502020204030204" pitchFamily="34" charset="0"/>
                <a:cs typeface="Calibri" panose="020F0502020204030204" pitchFamily="34" charset="0"/>
              </a:rPr>
              <a:t>Centros de </a:t>
            </a:r>
            <a:r>
              <a:rPr lang="es-CL" sz="2000" b="1" dirty="0" smtClean="0">
                <a:latin typeface="Calibri" panose="020F0502020204030204" pitchFamily="34" charset="0"/>
                <a:ea typeface="Calibri" panose="020F0502020204030204" pitchFamily="34" charset="0"/>
                <a:cs typeface="Calibri" panose="020F0502020204030204" pitchFamily="34" charset="0"/>
              </a:rPr>
              <a:t>Estudiantes</a:t>
            </a:r>
            <a:endParaRPr lang="es-CL" sz="2000" dirty="0">
              <a:latin typeface="Calibri" panose="020F0502020204030204" pitchFamily="34" charset="0"/>
              <a:ea typeface="Calibri" panose="020F0502020204030204" pitchFamily="34" charset="0"/>
              <a:cs typeface="Calibri" panose="020F0502020204030204" pitchFamily="34" charset="0"/>
            </a:endParaRPr>
          </a:p>
          <a:p>
            <a:endParaRPr lang="es-CL"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7873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572000" y="2708476"/>
            <a:ext cx="3672407" cy="1702160"/>
          </a:xfrm>
        </p:spPr>
        <p:txBody>
          <a:bodyPr>
            <a:normAutofit fontScale="90000"/>
          </a:bodyPr>
          <a:lstStyle/>
          <a:p>
            <a:pPr algn="ctr"/>
            <a:r>
              <a:rPr lang="es-CL" b="1" dirty="0"/>
              <a:t>3</a:t>
            </a:r>
            <a:r>
              <a:rPr lang="es-CL" b="1" dirty="0" smtClean="0"/>
              <a:t>. INFORME TECNICO PEDAGOGICO</a:t>
            </a:r>
            <a:endParaRPr lang="es-CL" b="1" dirty="0"/>
          </a:p>
        </p:txBody>
      </p:sp>
    </p:spTree>
    <p:extLst>
      <p:ext uri="{BB962C8B-B14F-4D97-AF65-F5344CB8AC3E}">
        <p14:creationId xmlns:p14="http://schemas.microsoft.com/office/powerpoint/2010/main" val="891459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980728"/>
            <a:ext cx="7488832" cy="4824536"/>
          </a:xfrm>
        </p:spPr>
        <p:txBody>
          <a:bodyPr>
            <a:normAutofit/>
          </a:bodyPr>
          <a:lstStyle/>
          <a:p>
            <a:endParaRPr lang="es-CL" dirty="0" smtClean="0"/>
          </a:p>
          <a:p>
            <a:endParaRPr lang="es-CL" dirty="0"/>
          </a:p>
          <a:p>
            <a:r>
              <a:rPr lang="es-CL" dirty="0" smtClean="0"/>
              <a:t>Matricula: 1357  Estudiantes</a:t>
            </a:r>
          </a:p>
          <a:p>
            <a:r>
              <a:rPr lang="es-CL" dirty="0" smtClean="0"/>
              <a:t>PIE : 269  Estudiantes</a:t>
            </a:r>
          </a:p>
          <a:p>
            <a:r>
              <a:rPr lang="es-CL" dirty="0" smtClean="0"/>
              <a:t>SEP: 713 Estudiantes</a:t>
            </a:r>
          </a:p>
          <a:p>
            <a:pPr marL="68580" indent="0">
              <a:buNone/>
            </a:pPr>
            <a:endParaRPr lang="es-CL" dirty="0" smtClean="0"/>
          </a:p>
          <a:p>
            <a:endParaRPr lang="es-CL" dirty="0"/>
          </a:p>
          <a:p>
            <a:pPr marL="68580" indent="0">
              <a:buNone/>
            </a:pPr>
            <a:endParaRPr lang="es-CL" dirty="0" smtClean="0"/>
          </a:p>
          <a:p>
            <a:endParaRPr lang="es-CL" dirty="0" smtClean="0"/>
          </a:p>
          <a:p>
            <a:endParaRPr lang="es-CL" dirty="0"/>
          </a:p>
        </p:txBody>
      </p:sp>
    </p:spTree>
    <p:extLst>
      <p:ext uri="{BB962C8B-B14F-4D97-AF65-F5344CB8AC3E}">
        <p14:creationId xmlns:p14="http://schemas.microsoft.com/office/powerpoint/2010/main" val="3943673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908720"/>
            <a:ext cx="7992888" cy="4995917"/>
          </a:xfrm>
        </p:spPr>
        <p:txBody>
          <a:bodyPr>
            <a:normAutofit fontScale="85000" lnSpcReduction="20000"/>
          </a:bodyPr>
          <a:lstStyle/>
          <a:p>
            <a:pPr marL="68580" indent="0" algn="just">
              <a:buNone/>
            </a:pPr>
            <a:r>
              <a:rPr lang="es-CL" dirty="0" smtClean="0"/>
              <a:t>a. </a:t>
            </a:r>
            <a:r>
              <a:rPr lang="es-CL" sz="2600" b="1" dirty="0" smtClean="0">
                <a:latin typeface="Calibri" panose="020F0502020204030204" pitchFamily="34" charset="0"/>
                <a:ea typeface="Calibri" panose="020F0502020204030204" pitchFamily="34" charset="0"/>
                <a:cs typeface="Calibri" panose="020F0502020204030204" pitchFamily="34" charset="0"/>
              </a:rPr>
              <a:t>ENFOQUE </a:t>
            </a:r>
            <a:r>
              <a:rPr lang="es-CL" sz="2600" b="1" dirty="0">
                <a:latin typeface="Calibri" panose="020F0502020204030204" pitchFamily="34" charset="0"/>
                <a:ea typeface="Calibri" panose="020F0502020204030204" pitchFamily="34" charset="0"/>
                <a:cs typeface="Calibri" panose="020F0502020204030204" pitchFamily="34" charset="0"/>
              </a:rPr>
              <a:t>DE LA ENSEÑANZA PARA LA COMPRENSIÓN PROFUNDA</a:t>
            </a:r>
            <a:endParaRPr lang="es-CL" sz="2600" dirty="0">
              <a:latin typeface="Calibri" panose="020F0502020204030204" pitchFamily="34" charset="0"/>
              <a:ea typeface="Calibri" panose="020F0502020204030204" pitchFamily="34" charset="0"/>
              <a:cs typeface="Calibri" panose="020F0502020204030204" pitchFamily="34" charset="0"/>
            </a:endParaRPr>
          </a:p>
          <a:p>
            <a:pPr marL="68580" indent="0" algn="just">
              <a:buNone/>
            </a:pPr>
            <a:r>
              <a:rPr lang="es-CL" sz="2600" dirty="0">
                <a:latin typeface="Calibri" panose="020F0502020204030204" pitchFamily="34" charset="0"/>
                <a:ea typeface="Calibri" panose="020F0502020204030204" pitchFamily="34" charset="0"/>
                <a:cs typeface="Calibri" panose="020F0502020204030204" pitchFamily="34" charset="0"/>
              </a:rPr>
              <a:t> </a:t>
            </a:r>
          </a:p>
          <a:p>
            <a:pPr marL="68580" indent="0" algn="just">
              <a:buNone/>
            </a:pPr>
            <a:r>
              <a:rPr lang="es-CL" sz="2600" dirty="0">
                <a:latin typeface="Calibri" panose="020F0502020204030204" pitchFamily="34" charset="0"/>
                <a:ea typeface="Calibri" panose="020F0502020204030204" pitchFamily="34" charset="0"/>
                <a:cs typeface="Calibri" panose="020F0502020204030204" pitchFamily="34" charset="0"/>
              </a:rPr>
              <a:t>Este enfoque se ha trabajado de manera sistemática en las prácticas de los docentes del colegio. No sólo por los que ya han realizado el Diplomado que los habilita, sino también por los demás docentes que a pesar de no tener el Diplomado han recibido en Consejos Académicos, información que les permita desarrollar sus clases en la misma línea que sus pares.</a:t>
            </a:r>
          </a:p>
          <a:p>
            <a:pPr marL="68580" indent="0" algn="just">
              <a:buNone/>
            </a:pPr>
            <a:r>
              <a:rPr lang="es-CL" sz="2600" dirty="0">
                <a:latin typeface="Calibri" panose="020F0502020204030204" pitchFamily="34" charset="0"/>
                <a:ea typeface="Calibri" panose="020F0502020204030204" pitchFamily="34" charset="0"/>
                <a:cs typeface="Calibri" panose="020F0502020204030204" pitchFamily="34" charset="0"/>
              </a:rPr>
              <a:t> </a:t>
            </a:r>
          </a:p>
          <a:p>
            <a:pPr marL="68580" indent="0" algn="just">
              <a:buNone/>
            </a:pPr>
            <a:r>
              <a:rPr lang="es-CL" sz="2600" dirty="0">
                <a:latin typeface="Calibri" panose="020F0502020204030204" pitchFamily="34" charset="0"/>
                <a:ea typeface="Calibri" panose="020F0502020204030204" pitchFamily="34" charset="0"/>
                <a:cs typeface="Calibri" panose="020F0502020204030204" pitchFamily="34" charset="0"/>
              </a:rPr>
              <a:t>D</a:t>
            </a:r>
            <a:r>
              <a:rPr lang="es-CL" sz="2600" dirty="0" smtClean="0">
                <a:latin typeface="Calibri" panose="020F0502020204030204" pitchFamily="34" charset="0"/>
                <a:ea typeface="Calibri" panose="020F0502020204030204" pitchFamily="34" charset="0"/>
                <a:cs typeface="Calibri" panose="020F0502020204030204" pitchFamily="34" charset="0"/>
              </a:rPr>
              <a:t>esde hace 4 años no ha sido posible </a:t>
            </a:r>
            <a:r>
              <a:rPr lang="es-CL" sz="2600" dirty="0">
                <a:latin typeface="Calibri" panose="020F0502020204030204" pitchFamily="34" charset="0"/>
                <a:ea typeface="Calibri" panose="020F0502020204030204" pitchFamily="34" charset="0"/>
                <a:cs typeface="Calibri" panose="020F0502020204030204" pitchFamily="34" charset="0"/>
              </a:rPr>
              <a:t>capacitar a Docentes pues la Pontificia Universidad Católica de Chile </a:t>
            </a:r>
            <a:r>
              <a:rPr lang="es-CL" sz="2600" dirty="0" smtClean="0">
                <a:latin typeface="Calibri" panose="020F0502020204030204" pitchFamily="34" charset="0"/>
                <a:ea typeface="Calibri" panose="020F0502020204030204" pitchFamily="34" charset="0"/>
                <a:cs typeface="Calibri" panose="020F0502020204030204" pitchFamily="34" charset="0"/>
              </a:rPr>
              <a:t>no ha impartido </a:t>
            </a:r>
            <a:r>
              <a:rPr lang="es-CL" sz="2600" dirty="0">
                <a:latin typeface="Calibri" panose="020F0502020204030204" pitchFamily="34" charset="0"/>
                <a:ea typeface="Calibri" panose="020F0502020204030204" pitchFamily="34" charset="0"/>
                <a:cs typeface="Calibri" panose="020F0502020204030204" pitchFamily="34" charset="0"/>
              </a:rPr>
              <a:t>el Diplomado </a:t>
            </a:r>
            <a:r>
              <a:rPr lang="es-CL" sz="2600" dirty="0" smtClean="0">
                <a:latin typeface="Calibri" panose="020F0502020204030204" pitchFamily="34" charset="0"/>
                <a:ea typeface="Calibri" panose="020F0502020204030204" pitchFamily="34" charset="0"/>
                <a:cs typeface="Calibri" panose="020F0502020204030204" pitchFamily="34" charset="0"/>
              </a:rPr>
              <a:t>estos años.</a:t>
            </a:r>
          </a:p>
          <a:p>
            <a:pPr marL="68580" indent="0" algn="just">
              <a:buNone/>
            </a:pPr>
            <a:r>
              <a:rPr lang="es-CL" sz="2600" dirty="0" smtClean="0">
                <a:latin typeface="Calibri" panose="020F0502020204030204" pitchFamily="34" charset="0"/>
                <a:ea typeface="Calibri" panose="020F0502020204030204" pitchFamily="34" charset="0"/>
                <a:cs typeface="Calibri" panose="020F0502020204030204" pitchFamily="34" charset="0"/>
              </a:rPr>
              <a:t>Estamos en conversaciones para que el 2023 se pueda retomar a través de un curso certificado por la PUC. Serán 20 docentes  en conjunto con el colegio Sagrado Corazón de Apoquindo.</a:t>
            </a:r>
            <a:endParaRPr lang="es-CL" sz="2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6842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052736"/>
            <a:ext cx="7056900" cy="4779893"/>
          </a:xfrm>
        </p:spPr>
        <p:txBody>
          <a:bodyPr>
            <a:normAutofit/>
          </a:bodyPr>
          <a:lstStyle/>
          <a:p>
            <a:pPr marL="68580" indent="0" algn="just">
              <a:buNone/>
            </a:pPr>
            <a:r>
              <a:rPr lang="es-CL" b="1" dirty="0"/>
              <a:t>b</a:t>
            </a:r>
            <a:r>
              <a:rPr lang="es-CL" dirty="0"/>
              <a:t>	</a:t>
            </a:r>
            <a:r>
              <a:rPr lang="es-CL" b="1" dirty="0">
                <a:latin typeface="Calibri" panose="020F0502020204030204" pitchFamily="34" charset="0"/>
                <a:ea typeface="Calibri" panose="020F0502020204030204" pitchFamily="34" charset="0"/>
                <a:cs typeface="Calibri" panose="020F0502020204030204" pitchFamily="34" charset="0"/>
              </a:rPr>
              <a:t>EVALUACIÓN DE DESEMPEÑO DOCENTE</a:t>
            </a:r>
            <a:endParaRPr lang="es-CL" dirty="0">
              <a:latin typeface="Calibri" panose="020F0502020204030204" pitchFamily="34" charset="0"/>
              <a:ea typeface="Calibri" panose="020F0502020204030204" pitchFamily="34" charset="0"/>
              <a:cs typeface="Calibri" panose="020F0502020204030204" pitchFamily="34" charset="0"/>
            </a:endParaRPr>
          </a:p>
          <a:p>
            <a:pPr marL="68580" indent="0" algn="just">
              <a:buNone/>
            </a:pPr>
            <a:r>
              <a:rPr lang="es-CL" dirty="0">
                <a:latin typeface="Calibri" panose="020F0502020204030204" pitchFamily="34" charset="0"/>
                <a:ea typeface="Calibri" panose="020F0502020204030204" pitchFamily="34" charset="0"/>
                <a:cs typeface="Calibri" panose="020F0502020204030204" pitchFamily="34" charset="0"/>
              </a:rPr>
              <a:t> </a:t>
            </a:r>
          </a:p>
          <a:p>
            <a:pPr marL="68580" indent="0" algn="just">
              <a:buNone/>
            </a:pPr>
            <a:r>
              <a:rPr lang="es-CL" dirty="0" smtClean="0">
                <a:latin typeface="Calibri" panose="020F0502020204030204" pitchFamily="34" charset="0"/>
                <a:ea typeface="Calibri" panose="020F0502020204030204" pitchFamily="34" charset="0"/>
                <a:cs typeface="Calibri" panose="020F0502020204030204" pitchFamily="34" charset="0"/>
              </a:rPr>
              <a:t>Para </a:t>
            </a:r>
            <a:r>
              <a:rPr lang="es-CL" dirty="0">
                <a:latin typeface="Calibri" panose="020F0502020204030204" pitchFamily="34" charset="0"/>
                <a:ea typeface="Calibri" panose="020F0502020204030204" pitchFamily="34" charset="0"/>
                <a:cs typeface="Calibri" panose="020F0502020204030204" pitchFamily="34" charset="0"/>
              </a:rPr>
              <a:t>la Comunidad Educativa, la evaluación es concebida como un proceso continuo y permanente de carácter formativo, orientado a mejorar la labor pedagógica de los educadores y, por sobre todo, a promover su desarrollo profesional continuo.</a:t>
            </a:r>
          </a:p>
          <a:p>
            <a:pPr marL="68580" indent="0" algn="just">
              <a:buNone/>
            </a:pPr>
            <a:r>
              <a:rPr lang="es-ES" dirty="0" smtClean="0">
                <a:latin typeface="Calibri" panose="020F0502020204030204" pitchFamily="34" charset="0"/>
                <a:ea typeface="Calibri" panose="020F0502020204030204" pitchFamily="34" charset="0"/>
                <a:cs typeface="Calibri" panose="020F0502020204030204" pitchFamily="34" charset="0"/>
              </a:rPr>
              <a:t>Nuestro colegio ingresó a Carrera Docente por lo que cada año se evalúa un número  importante de docentes de distintas asignaturas. </a:t>
            </a:r>
            <a:endParaRPr lang="es-CL"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09382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lta costura">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728</TotalTime>
  <Words>837</Words>
  <Application>Microsoft Office PowerPoint</Application>
  <PresentationFormat>Presentación en pantalla (4:3)</PresentationFormat>
  <Paragraphs>396</Paragraphs>
  <Slides>31</Slides>
  <Notes>9</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31</vt:i4>
      </vt:variant>
    </vt:vector>
  </HeadingPairs>
  <TitlesOfParts>
    <vt:vector size="33" baseType="lpstr">
      <vt:lpstr>Austin</vt:lpstr>
      <vt:lpstr>Hoja de cálculo</vt:lpstr>
      <vt:lpstr> CUENTA PUBLICA 2022     COLEGIO DEL SAGRADO CORAZON CONCEPCION</vt:lpstr>
      <vt:lpstr>Presentación de PowerPoint</vt:lpstr>
      <vt:lpstr>Presentación de PowerPoint</vt:lpstr>
      <vt:lpstr>2. Red de Colegios Del Sagrado Corazón</vt:lpstr>
      <vt:lpstr>Presentación de PowerPoint</vt:lpstr>
      <vt:lpstr>3. INFORME TECNICO PEDAGOGICO</vt:lpstr>
      <vt:lpstr>Presentación de PowerPoint</vt:lpstr>
      <vt:lpstr>Presentación de PowerPoint</vt:lpstr>
      <vt:lpstr>Presentación de PowerPoint</vt:lpstr>
      <vt:lpstr>Presentación de PowerPoint</vt:lpstr>
      <vt:lpstr>d. RENDIMIENTO   2022</vt:lpstr>
      <vt:lpstr>Presentación de PowerPoint</vt:lpstr>
      <vt:lpstr>             PROMEDIOS  ENSEÑANZA BÁSICA  (1° a 4° Básico)</vt:lpstr>
      <vt:lpstr>         </vt:lpstr>
      <vt:lpstr> PROMEDIOS ENSEÑANZA MEDIA </vt:lpstr>
      <vt:lpstr>                                                                          PROMEDIOS ENSEÑANZA MEDIA ASIGNATURAS DE PROFUNDIZACIÓN 3° medio       </vt:lpstr>
      <vt:lpstr>                                                                          PROMEDIOS ENSEÑANZA MEDIA ASIGNATURAS DE PROFUNDIZACIÓN 4° medio      </vt:lpstr>
      <vt:lpstr>RENDIMIENTO POR NIVEL </vt:lpstr>
      <vt:lpstr>REPROBACIÓN POR NIVEL </vt:lpstr>
      <vt:lpstr>PROMEDIOS POR CICLOS</vt:lpstr>
      <vt:lpstr>Presentación de PowerPoint</vt:lpstr>
      <vt:lpstr>Presentación de PowerPoint</vt:lpstr>
      <vt:lpstr>INFORME ECONOMICO</vt:lpstr>
      <vt:lpstr>Presentación de PowerPoint</vt:lpstr>
      <vt:lpstr>Presentación de PowerPoint</vt:lpstr>
      <vt:lpstr>Presentación de PowerPoint</vt:lpstr>
      <vt:lpstr>Presentación de PowerPoint</vt:lpstr>
      <vt:lpstr>Presentación de PowerPoint</vt:lpstr>
      <vt:lpstr>Presentación de PowerPoint</vt:lpstr>
      <vt:lpstr>DEUDA 2022</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Consejo Escolar  Mayo 2021</dc:title>
  <dc:creator>Xcontreras</dc:creator>
  <cp:lastModifiedBy>equipo</cp:lastModifiedBy>
  <cp:revision>65</cp:revision>
  <dcterms:created xsi:type="dcterms:W3CDTF">2021-05-17T23:40:27Z</dcterms:created>
  <dcterms:modified xsi:type="dcterms:W3CDTF">2023-04-12T14:43:40Z</dcterms:modified>
</cp:coreProperties>
</file>