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13" r:id="rId1"/>
  </p:sldMasterIdLst>
  <p:notesMasterIdLst>
    <p:notesMasterId r:id="rId44"/>
  </p:notesMasterIdLst>
  <p:sldIdLst>
    <p:sldId id="256" r:id="rId2"/>
    <p:sldId id="257" r:id="rId3"/>
    <p:sldId id="345" r:id="rId4"/>
    <p:sldId id="342" r:id="rId5"/>
    <p:sldId id="343" r:id="rId6"/>
    <p:sldId id="344" r:id="rId7"/>
    <p:sldId id="352" r:id="rId8"/>
    <p:sldId id="349" r:id="rId9"/>
    <p:sldId id="356" r:id="rId10"/>
    <p:sldId id="357" r:id="rId11"/>
    <p:sldId id="359" r:id="rId12"/>
    <p:sldId id="358" r:id="rId13"/>
    <p:sldId id="360" r:id="rId14"/>
    <p:sldId id="361" r:id="rId15"/>
    <p:sldId id="362" r:id="rId16"/>
    <p:sldId id="367" r:id="rId17"/>
    <p:sldId id="364" r:id="rId18"/>
    <p:sldId id="365" r:id="rId19"/>
    <p:sldId id="355" r:id="rId20"/>
    <p:sldId id="350" r:id="rId21"/>
    <p:sldId id="353" r:id="rId22"/>
    <p:sldId id="260" r:id="rId23"/>
    <p:sldId id="371" r:id="rId24"/>
    <p:sldId id="372" r:id="rId25"/>
    <p:sldId id="373" r:id="rId26"/>
    <p:sldId id="374" r:id="rId27"/>
    <p:sldId id="375" r:id="rId28"/>
    <p:sldId id="376" r:id="rId29"/>
    <p:sldId id="377" r:id="rId30"/>
    <p:sldId id="378" r:id="rId31"/>
    <p:sldId id="391" r:id="rId32"/>
    <p:sldId id="392" r:id="rId33"/>
    <p:sldId id="388" r:id="rId34"/>
    <p:sldId id="389" r:id="rId35"/>
    <p:sldId id="380" r:id="rId36"/>
    <p:sldId id="381" r:id="rId37"/>
    <p:sldId id="382" r:id="rId38"/>
    <p:sldId id="383" r:id="rId39"/>
    <p:sldId id="384" r:id="rId40"/>
    <p:sldId id="385" r:id="rId41"/>
    <p:sldId id="386" r:id="rId42"/>
    <p:sldId id="3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04"/>
    <p:restoredTop sz="86413"/>
  </p:normalViewPr>
  <p:slideViewPr>
    <p:cSldViewPr snapToGrid="0">
      <p:cViewPr>
        <p:scale>
          <a:sx n="106" d="100"/>
          <a:sy n="106" d="100"/>
        </p:scale>
        <p:origin x="-504" y="30"/>
      </p:cViewPr>
      <p:guideLst>
        <p:guide orient="horz" pos="2160"/>
        <p:guide pos="3840"/>
      </p:guideLst>
    </p:cSldViewPr>
  </p:slideViewPr>
  <p:outlineViewPr>
    <p:cViewPr>
      <p:scale>
        <a:sx n="33" d="100"/>
        <a:sy n="33" d="100"/>
      </p:scale>
      <p:origin x="0" y="-99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59282-4D43-7644-9F60-3988B2B2E513}" type="datetimeFigureOut">
              <a:rPr lang="es-CL" smtClean="0"/>
              <a:t>12-04-2024</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7802A-D3FF-124A-8CF7-66ED41F35027}" type="slidenum">
              <a:rPr lang="es-CL" smtClean="0"/>
              <a:t>‹Nº›</a:t>
            </a:fld>
            <a:endParaRPr lang="es-CL" dirty="0"/>
          </a:p>
        </p:txBody>
      </p:sp>
    </p:spTree>
    <p:extLst>
      <p:ext uri="{BB962C8B-B14F-4D97-AF65-F5344CB8AC3E}">
        <p14:creationId xmlns:p14="http://schemas.microsoft.com/office/powerpoint/2010/main" val="176064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737802A-D3FF-124A-8CF7-66ED41F35027}" type="slidenum">
              <a:rPr lang="es-CL" smtClean="0"/>
              <a:t>10</a:t>
            </a:fld>
            <a:endParaRPr lang="es-CL" dirty="0"/>
          </a:p>
        </p:txBody>
      </p:sp>
    </p:spTree>
    <p:extLst>
      <p:ext uri="{BB962C8B-B14F-4D97-AF65-F5344CB8AC3E}">
        <p14:creationId xmlns:p14="http://schemas.microsoft.com/office/powerpoint/2010/main" val="386828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737802A-D3FF-124A-8CF7-66ED41F35027}" type="slidenum">
              <a:rPr lang="es-CL" smtClean="0"/>
              <a:t>14</a:t>
            </a:fld>
            <a:endParaRPr lang="es-CL" dirty="0"/>
          </a:p>
        </p:txBody>
      </p:sp>
    </p:spTree>
    <p:extLst>
      <p:ext uri="{BB962C8B-B14F-4D97-AF65-F5344CB8AC3E}">
        <p14:creationId xmlns:p14="http://schemas.microsoft.com/office/powerpoint/2010/main" val="68114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737802A-D3FF-124A-8CF7-66ED41F35027}" type="slidenum">
              <a:rPr lang="es-CL" smtClean="0"/>
              <a:t>18</a:t>
            </a:fld>
            <a:endParaRPr lang="es-CL" dirty="0"/>
          </a:p>
        </p:txBody>
      </p:sp>
    </p:spTree>
    <p:extLst>
      <p:ext uri="{BB962C8B-B14F-4D97-AF65-F5344CB8AC3E}">
        <p14:creationId xmlns:p14="http://schemas.microsoft.com/office/powerpoint/2010/main" val="190453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737802A-D3FF-124A-8CF7-66ED41F35027}" type="slidenum">
              <a:rPr lang="es-CL" smtClean="0"/>
              <a:t>26</a:t>
            </a:fld>
            <a:endParaRPr lang="es-CL" dirty="0"/>
          </a:p>
        </p:txBody>
      </p:sp>
    </p:spTree>
    <p:extLst>
      <p:ext uri="{BB962C8B-B14F-4D97-AF65-F5344CB8AC3E}">
        <p14:creationId xmlns:p14="http://schemas.microsoft.com/office/powerpoint/2010/main" val="400811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737802A-D3FF-124A-8CF7-66ED41F35027}" type="slidenum">
              <a:rPr lang="es-CL" smtClean="0"/>
              <a:t>27</a:t>
            </a:fld>
            <a:endParaRPr lang="es-CL" dirty="0"/>
          </a:p>
        </p:txBody>
      </p:sp>
    </p:spTree>
    <p:extLst>
      <p:ext uri="{BB962C8B-B14F-4D97-AF65-F5344CB8AC3E}">
        <p14:creationId xmlns:p14="http://schemas.microsoft.com/office/powerpoint/2010/main" val="404897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1"/>
            <a:ext cx="5486400" cy="4114800"/>
          </a:xfrm>
          <a:prstGeom prst="rect">
            <a:avLst/>
          </a:prstGeom>
          <a:noFill/>
          <a:ln>
            <a:noFill/>
          </a:ln>
        </p:spPr>
        <p:txBody>
          <a:bodyPr spcFirstLastPara="1" wrap="square" lIns="91409" tIns="45692" rIns="91409" bIns="45692" anchor="t" anchorCtr="0">
            <a:noAutofit/>
          </a:bodyPr>
          <a:lstStyle/>
          <a:p>
            <a:pPr>
              <a:spcBef>
                <a:spcPts val="352"/>
              </a:spcBef>
              <a:buSzPts val="1400"/>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1"/>
            <a:ext cx="5486400" cy="4114800"/>
          </a:xfrm>
          <a:prstGeom prst="rect">
            <a:avLst/>
          </a:prstGeom>
          <a:noFill/>
          <a:ln>
            <a:noFill/>
          </a:ln>
        </p:spPr>
        <p:txBody>
          <a:bodyPr spcFirstLastPara="1" wrap="square" lIns="91409" tIns="45692" rIns="91409" bIns="45692" anchor="t" anchorCtr="0">
            <a:noAutofit/>
          </a:bodyPr>
          <a:lstStyle/>
          <a:p>
            <a:pPr>
              <a:spcBef>
                <a:spcPts val="352"/>
              </a:spcBef>
              <a:buSzPts val="1400"/>
            </a:pPr>
            <a:endParaRPr/>
          </a:p>
        </p:txBody>
      </p:sp>
      <p:sp>
        <p:nvSpPr>
          <p:cNvPr id="141" name="Google Shape;1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8000" y="3124200"/>
            <a:ext cx="82296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33828" y="1110597"/>
            <a:ext cx="2286000" cy="508000"/>
          </a:xfrm>
        </p:spPr>
        <p:txBody>
          <a:bodyPr/>
          <a:lstStyle/>
          <a:p>
            <a:fld id="{B61BEF0D-F0BB-DE4B-95CE-6DB70DBA9567}" type="datetimeFigureOut">
              <a:rPr lang="en-US" smtClean="0"/>
              <a:pPr/>
              <a:t>4/12/2024</a:t>
            </a:fld>
            <a:endParaRPr lang="en-US" dirty="0"/>
          </a:p>
        </p:txBody>
      </p:sp>
      <p:sp>
        <p:nvSpPr>
          <p:cNvPr id="17" name="16 Marcador de pie de página"/>
          <p:cNvSpPr>
            <a:spLocks noGrp="1"/>
          </p:cNvSpPr>
          <p:nvPr>
            <p:ph type="ftr" sz="quarter" idx="11"/>
          </p:nvPr>
        </p:nvSpPr>
        <p:spPr bwMode="auto">
          <a:xfrm rot="5400000">
            <a:off x="10045959" y="4117661"/>
            <a:ext cx="3657600" cy="512064"/>
          </a:xfrm>
        </p:spPr>
        <p:txBody>
          <a:bodyPr/>
          <a:lstStyle/>
          <a:p>
            <a:endParaRPr lang="en-US" dirty="0"/>
          </a:p>
        </p:txBody>
      </p:sp>
      <p:sp>
        <p:nvSpPr>
          <p:cNvPr id="10" name="9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767392" y="4928702"/>
            <a:ext cx="812800" cy="517524"/>
          </a:xfrm>
        </p:spPr>
        <p:txBody>
          <a:bodyPr/>
          <a:lstStyle/>
          <a:p>
            <a:fld id="{D57F1E4F-1CFF-5643-939E-217C01CDF565}"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61BEF0D-F0BB-DE4B-95CE-6DB70DBA9567}" type="datetimeFigureOut">
              <a:rPr lang="en-US" smtClean="0"/>
              <a:pPr/>
              <a:t>4/12/2024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61BEF0D-F0BB-DE4B-95CE-6DB70DBA9567}" type="datetimeFigureOut">
              <a:rPr lang="en-US" smtClean="0"/>
              <a:pPr/>
              <a:t>4/12/2024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609600" y="1600200"/>
            <a:ext cx="99568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B61BEF0D-F0BB-DE4B-95CE-6DB70DBA9567}" type="datetimeFigureOut">
              <a:rPr lang="en-US" smtClean="0"/>
              <a:pPr/>
              <a:t>4/12/2024</a:t>
            </a:fld>
            <a:endParaRPr lang="en-US" dirty="0"/>
          </a:p>
        </p:txBody>
      </p:sp>
      <p:sp>
        <p:nvSpPr>
          <p:cNvPr id="9" name="8 Marcador de número de diapositiva"/>
          <p:cNvSpPr>
            <a:spLocks noGrp="1"/>
          </p:cNvSpPr>
          <p:nvPr>
            <p:ph type="sldNum" sz="quarter" idx="15"/>
          </p:nvPr>
        </p:nvSpPr>
        <p:spPr/>
        <p:txBody>
          <a:bodyPr rtlCol="0"/>
          <a:lstStyle/>
          <a:p>
            <a:fld id="{D57F1E4F-1CFF-5643-939E-217C01CDF565}" type="slidenum">
              <a:rPr lang="en-US" smtClean="0"/>
              <a:pPr/>
              <a:t>‹Nº›</a:t>
            </a:fld>
            <a:endParaRPr lang="en-US" dirty="0"/>
          </a:p>
        </p:txBody>
      </p:sp>
      <p:sp>
        <p:nvSpPr>
          <p:cNvPr id="10" name="9 Marcador de pie de página"/>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10732008" y="1106932"/>
            <a:ext cx="2286000" cy="508000"/>
          </a:xfrm>
        </p:spPr>
        <p:txBody>
          <a:bodyPr/>
          <a:lstStyle/>
          <a:p>
            <a:fld id="{B61BEF0D-F0BB-DE4B-95CE-6DB70DBA9567}" type="datetimeFigureOut">
              <a:rPr lang="en-US" smtClean="0"/>
              <a:pPr/>
              <a:t>4/12/2024</a:t>
            </a:fld>
            <a:endParaRPr lang="en-US" dirty="0"/>
          </a:p>
        </p:txBody>
      </p:sp>
      <p:sp>
        <p:nvSpPr>
          <p:cNvPr id="5" name="4 Marcador de pie de página"/>
          <p:cNvSpPr>
            <a:spLocks noGrp="1"/>
          </p:cNvSpPr>
          <p:nvPr>
            <p:ph type="ftr" sz="quarter" idx="11"/>
          </p:nvPr>
        </p:nvSpPr>
        <p:spPr bwMode="auto">
          <a:xfrm rot="5400000">
            <a:off x="10046208" y="4114800"/>
            <a:ext cx="3657600" cy="512064"/>
          </a:xfrm>
        </p:spPr>
        <p:txBody>
          <a:bodyPr/>
          <a:lstStyle/>
          <a:p>
            <a:endParaRPr lang="en-US" dirty="0"/>
          </a:p>
        </p:txBody>
      </p:sp>
      <p:sp>
        <p:nvSpPr>
          <p:cNvPr id="9" name="8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787488" y="4928702"/>
            <a:ext cx="812800" cy="517524"/>
          </a:xfrm>
        </p:spPr>
        <p:txBody>
          <a:body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61BEF0D-F0BB-DE4B-95CE-6DB70DBA9567}" type="datetimeFigureOut">
              <a:rPr lang="en-US" smtClean="0"/>
              <a:pPr/>
              <a:t>4/12/2024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9" name="8 Marcador de contenido"/>
          <p:cNvSpPr>
            <a:spLocks noGrp="1"/>
          </p:cNvSpPr>
          <p:nvPr>
            <p:ph sz="quarter" idx="1"/>
          </p:nvPr>
        </p:nvSpPr>
        <p:spPr>
          <a:xfrm>
            <a:off x="609600" y="1600200"/>
            <a:ext cx="48768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5693664" y="1600200"/>
            <a:ext cx="48768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61BEF0D-F0BB-DE4B-95CE-6DB70DBA9567}" type="datetimeFigureOut">
              <a:rPr lang="en-US" smtClean="0"/>
              <a:pPr/>
              <a:t>4/12/2024</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10 Marcador de contenido"/>
          <p:cNvSpPr>
            <a:spLocks noGrp="1"/>
          </p:cNvSpPr>
          <p:nvPr>
            <p:ph sz="quarter" idx="2"/>
          </p:nvPr>
        </p:nvSpPr>
        <p:spPr>
          <a:xfrm>
            <a:off x="609600" y="2362200"/>
            <a:ext cx="48768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5829300" y="2362200"/>
            <a:ext cx="48768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61BEF0D-F0BB-DE4B-95CE-6DB70DBA9567}" type="datetimeFigureOut">
              <a:rPr lang="en-US" smtClean="0"/>
              <a:pPr/>
              <a:t>4/12/2024</a:t>
            </a:fld>
            <a:endParaRPr lang="en-US" dirty="0"/>
          </a:p>
        </p:txBody>
      </p:sp>
      <p:sp>
        <p:nvSpPr>
          <p:cNvPr id="7" name="6 Marcador de número de diapositiva"/>
          <p:cNvSpPr>
            <a:spLocks noGrp="1"/>
          </p:cNvSpPr>
          <p:nvPr>
            <p:ph type="sldNum" sz="quarter" idx="11"/>
          </p:nvPr>
        </p:nvSpPr>
        <p:spPr/>
        <p:txBody>
          <a:bodyPr rtlCol="0"/>
          <a:lstStyle/>
          <a:p>
            <a:fld id="{D57F1E4F-1CFF-5643-939E-217C01CDF565}" type="slidenum">
              <a:rPr lang="en-US" smtClean="0"/>
              <a:pPr/>
              <a:t>‹Nº›</a:t>
            </a:fld>
            <a:endParaRPr lang="en-US" dirty="0"/>
          </a:p>
        </p:txBody>
      </p:sp>
      <p:sp>
        <p:nvSpPr>
          <p:cNvPr id="8" name="7 Marcador de pie de página"/>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4/12/2024</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406400" y="274320"/>
            <a:ext cx="75184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B61BEF0D-F0BB-DE4B-95CE-6DB70DBA9567}" type="datetimeFigureOut">
              <a:rPr lang="en-US" smtClean="0"/>
              <a:pPr/>
              <a:t>4/12/2024</a:t>
            </a:fld>
            <a:endParaRPr lang="en-US" dirty="0"/>
          </a:p>
        </p:txBody>
      </p:sp>
      <p:sp>
        <p:nvSpPr>
          <p:cNvPr id="22" name="21 Marcador de número de diapositiva"/>
          <p:cNvSpPr>
            <a:spLocks noGrp="1"/>
          </p:cNvSpPr>
          <p:nvPr>
            <p:ph type="sldNum" sz="quarter" idx="15"/>
          </p:nvPr>
        </p:nvSpPr>
        <p:spPr/>
        <p:txBody>
          <a:bodyPr rtlCol="0"/>
          <a:lstStyle/>
          <a:p>
            <a:fld id="{D57F1E4F-1CFF-5643-939E-217C01CDF565}" type="slidenum">
              <a:rPr lang="en-US" smtClean="0"/>
              <a:pPr/>
              <a:t>‹Nº›</a:t>
            </a:fld>
            <a:endParaRPr lang="en-US" dirty="0"/>
          </a:p>
        </p:txBody>
      </p:sp>
      <p:sp>
        <p:nvSpPr>
          <p:cNvPr id="23" name="22 Marcador de pie de página"/>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5518404" y="3124200"/>
            <a:ext cx="6309360" cy="6096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61BEF0D-F0BB-DE4B-95CE-6DB70DBA9567}" type="datetimeFigureOut">
              <a:rPr lang="en-US" smtClean="0"/>
              <a:pPr/>
              <a:t>4/12/2024</a:t>
            </a:fld>
            <a:endParaRPr lang="en-US" dirty="0"/>
          </a:p>
        </p:txBody>
      </p:sp>
      <p:sp>
        <p:nvSpPr>
          <p:cNvPr id="18" name="17 Marcador de número de diapositiva"/>
          <p:cNvSpPr>
            <a:spLocks noGrp="1"/>
          </p:cNvSpPr>
          <p:nvPr>
            <p:ph type="sldNum" sz="quarter" idx="11"/>
          </p:nvPr>
        </p:nvSpPr>
        <p:spPr/>
        <p:txBody>
          <a:bodyPr rtlCol="0"/>
          <a:lstStyle/>
          <a:p>
            <a:fld id="{D57F1E4F-1CFF-5643-939E-217C01CDF565}" type="slidenum">
              <a:rPr lang="en-US" smtClean="0"/>
              <a:pPr/>
              <a:t>‹Nº›</a:t>
            </a:fld>
            <a:endParaRPr lang="en-US" dirty="0"/>
          </a:p>
        </p:txBody>
      </p:sp>
      <p:sp>
        <p:nvSpPr>
          <p:cNvPr id="21" name="20 Marcador de pie de página"/>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609600" y="274638"/>
            <a:ext cx="99568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B61BEF0D-F0BB-DE4B-95CE-6DB70DBA9567}" type="datetimeFigureOut">
              <a:rPr lang="en-US" smtClean="0"/>
              <a:pPr/>
              <a:t>4/12/2024</a:t>
            </a:fld>
            <a:endParaRPr lang="en-US" dirty="0"/>
          </a:p>
        </p:txBody>
      </p:sp>
      <p:sp>
        <p:nvSpPr>
          <p:cNvPr id="3" name="2 Marcador de pie de página"/>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6 Conector recto"/>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7F1E4F-1CFF-5643-939E-217C01CDF56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6" name="Picture 8">
            <a:extLst>
              <a:ext uri="{FF2B5EF4-FFF2-40B4-BE49-F238E27FC236}">
                <a16:creationId xmlns="" xmlns:a16="http://schemas.microsoft.com/office/drawing/2014/main" id="{2C53C8BF-9653-4474-9153-4FE835420D6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0">
            <a:extLst>
              <a:ext uri="{FF2B5EF4-FFF2-40B4-BE49-F238E27FC236}">
                <a16:creationId xmlns="" xmlns:a16="http://schemas.microsoft.com/office/drawing/2014/main" id="{7C08F021-28CE-479A-B96B-5252A9DDF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67" y="0"/>
            <a:ext cx="7107594"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5">
            <a:extLst>
              <a:ext uri="{FF2B5EF4-FFF2-40B4-BE49-F238E27FC236}">
                <a16:creationId xmlns="" xmlns:a16="http://schemas.microsoft.com/office/drawing/2014/main" id="{09507514-A010-4863-8E99-AB3983760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61" y="0"/>
            <a:ext cx="675601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CL" dirty="0"/>
          </a:p>
        </p:txBody>
      </p:sp>
      <p:sp>
        <p:nvSpPr>
          <p:cNvPr id="2" name="Título 1">
            <a:extLst>
              <a:ext uri="{FF2B5EF4-FFF2-40B4-BE49-F238E27FC236}">
                <a16:creationId xmlns="" xmlns:a16="http://schemas.microsoft.com/office/drawing/2014/main" id="{57D92121-B75D-E2DB-6AEC-88102469F999}"/>
              </a:ext>
            </a:extLst>
          </p:cNvPr>
          <p:cNvSpPr>
            <a:spLocks noGrp="1"/>
          </p:cNvSpPr>
          <p:nvPr>
            <p:ph type="ctrTitle"/>
          </p:nvPr>
        </p:nvSpPr>
        <p:spPr>
          <a:xfrm>
            <a:off x="459934" y="1304458"/>
            <a:ext cx="5778684" cy="2901781"/>
          </a:xfrm>
        </p:spPr>
        <p:txBody>
          <a:bodyPr>
            <a:normAutofit/>
          </a:bodyPr>
          <a:lstStyle/>
          <a:p>
            <a:r>
              <a:rPr lang="es-CL" sz="4400" dirty="0">
                <a:latin typeface="AkayaKanadaka" panose="02010502080401010103" pitchFamily="2" charset="77"/>
                <a:cs typeface="AkayaKanadaka" panose="02010502080401010103" pitchFamily="2" charset="77"/>
              </a:rPr>
              <a:t>CUENTA PÚBLICA 2023 </a:t>
            </a:r>
            <a:br>
              <a:rPr lang="es-CL" sz="4400" dirty="0">
                <a:latin typeface="AkayaKanadaka" panose="02010502080401010103" pitchFamily="2" charset="77"/>
                <a:cs typeface="AkayaKanadaka" panose="02010502080401010103" pitchFamily="2" charset="77"/>
              </a:rPr>
            </a:br>
            <a:endParaRPr lang="es-CL" sz="4400" dirty="0">
              <a:latin typeface="AkayaKanadaka" panose="02010502080401010103" pitchFamily="2" charset="77"/>
              <a:cs typeface="AkayaKanadaka" panose="02010502080401010103" pitchFamily="2" charset="77"/>
            </a:endParaRPr>
          </a:p>
        </p:txBody>
      </p:sp>
      <p:sp>
        <p:nvSpPr>
          <p:cNvPr id="3" name="Subtítulo 2">
            <a:extLst>
              <a:ext uri="{FF2B5EF4-FFF2-40B4-BE49-F238E27FC236}">
                <a16:creationId xmlns="" xmlns:a16="http://schemas.microsoft.com/office/drawing/2014/main" id="{2BB8D913-28DD-3FBF-854D-51CC6AA31B62}"/>
              </a:ext>
            </a:extLst>
          </p:cNvPr>
          <p:cNvSpPr>
            <a:spLocks noGrp="1"/>
          </p:cNvSpPr>
          <p:nvPr>
            <p:ph type="subTitle" idx="1"/>
          </p:nvPr>
        </p:nvSpPr>
        <p:spPr>
          <a:xfrm>
            <a:off x="0" y="4738255"/>
            <a:ext cx="6238617" cy="989977"/>
          </a:xfrm>
        </p:spPr>
        <p:txBody>
          <a:bodyPr>
            <a:normAutofit/>
          </a:bodyPr>
          <a:lstStyle/>
          <a:p>
            <a:pPr algn="ctr">
              <a:lnSpc>
                <a:spcPct val="110000"/>
              </a:lnSpc>
            </a:pPr>
            <a:r>
              <a:rPr lang="es-CL" b="1" dirty="0">
                <a:latin typeface="AkayaKanadaka" panose="02010502080401010103" pitchFamily="2" charset="77"/>
                <a:cs typeface="AkayaKanadaka" panose="02010502080401010103" pitchFamily="2" charset="77"/>
              </a:rPr>
              <a:t>COLEGIO DEL SAGRADO CORAZÓN</a:t>
            </a:r>
          </a:p>
          <a:p>
            <a:pPr algn="ctr">
              <a:lnSpc>
                <a:spcPct val="110000"/>
              </a:lnSpc>
            </a:pPr>
            <a:r>
              <a:rPr lang="es-CL" b="1" dirty="0">
                <a:latin typeface="AkayaKanadaka" panose="02010502080401010103" pitchFamily="2" charset="77"/>
                <a:cs typeface="AkayaKanadaka" panose="02010502080401010103" pitchFamily="2" charset="77"/>
              </a:rPr>
              <a:t>CONCEPCIÓN</a:t>
            </a:r>
          </a:p>
        </p:txBody>
      </p:sp>
      <p:sp>
        <p:nvSpPr>
          <p:cNvPr id="15" name="Rectangle 14">
            <a:extLst>
              <a:ext uri="{FF2B5EF4-FFF2-40B4-BE49-F238E27FC236}">
                <a16:creationId xmlns="" xmlns:a16="http://schemas.microsoft.com/office/drawing/2014/main" id="{C015C3BB-3CA4-4964-8FB4-7DA3FBB637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68" y="0"/>
            <a:ext cx="6720840"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CL" dirty="0"/>
          </a:p>
        </p:txBody>
      </p:sp>
      <p:sp>
        <p:nvSpPr>
          <p:cNvPr id="17" name="Rectangle 16">
            <a:extLst>
              <a:ext uri="{FF2B5EF4-FFF2-40B4-BE49-F238E27FC236}">
                <a16:creationId xmlns="" xmlns:a16="http://schemas.microsoft.com/office/drawing/2014/main" id="{7941F53E-EAF1-4AF0-9386-A74DFBA20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08" y="5762147"/>
            <a:ext cx="6720840"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CL" dirty="0"/>
          </a:p>
        </p:txBody>
      </p:sp>
      <p:sp>
        <p:nvSpPr>
          <p:cNvPr id="19" name="Rectangle 18">
            <a:extLst>
              <a:ext uri="{FF2B5EF4-FFF2-40B4-BE49-F238E27FC236}">
                <a16:creationId xmlns="" xmlns:a16="http://schemas.microsoft.com/office/drawing/2014/main" id="{D7210737-D731-4ED9-8D08-A238C71DD3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7188" y="450792"/>
            <a:ext cx="41715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 xmlns:a16="http://schemas.microsoft.com/office/drawing/2014/main" id="{CCFF9420-14F7-0AA7-E6FC-1F8EEA1B736A}"/>
              </a:ext>
            </a:extLst>
          </p:cNvPr>
          <p:cNvPicPr>
            <a:picLocks noChangeAspect="1"/>
          </p:cNvPicPr>
          <p:nvPr/>
        </p:nvPicPr>
        <p:blipFill rotWithShape="1">
          <a:blip r:embed="rId4"/>
          <a:srcRect l="3455" r="6847" b="2"/>
          <a:stretch/>
        </p:blipFill>
        <p:spPr>
          <a:xfrm rot="21600000">
            <a:off x="7798182" y="684680"/>
            <a:ext cx="3697956" cy="5482657"/>
          </a:xfrm>
          <a:prstGeom prst="rect">
            <a:avLst/>
          </a:prstGeom>
        </p:spPr>
      </p:pic>
    </p:spTree>
    <p:extLst>
      <p:ext uri="{BB962C8B-B14F-4D97-AF65-F5344CB8AC3E}">
        <p14:creationId xmlns:p14="http://schemas.microsoft.com/office/powerpoint/2010/main" val="40571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1C5652-AAA1-D9A7-49BC-7588114845DA}"/>
              </a:ext>
            </a:extLst>
          </p:cNvPr>
          <p:cNvSpPr>
            <a:spLocks noGrp="1"/>
          </p:cNvSpPr>
          <p:nvPr>
            <p:ph type="title"/>
          </p:nvPr>
        </p:nvSpPr>
        <p:spPr>
          <a:xfrm>
            <a:off x="685801" y="-866274"/>
            <a:ext cx="10396882" cy="7267073"/>
          </a:xfrm>
        </p:spPr>
        <p:txBody>
          <a:bodyPr>
            <a:normAutofit/>
          </a:bodyPr>
          <a:lstStyle/>
          <a:p>
            <a:pPr marR="289560">
              <a:lnSpc>
                <a:spcPct val="115000"/>
              </a:lnSpc>
              <a:spcAft>
                <a:spcPts val="1000"/>
              </a:spcAft>
            </a:pPr>
            <a:r>
              <a:rPr lang="es-CL" sz="2200" b="1" dirty="0">
                <a:solidFill>
                  <a:schemeClr val="tx1"/>
                </a:solidFill>
                <a:latin typeface="AkayaKanadaka" panose="02010502080401010103" pitchFamily="2" charset="77"/>
                <a:cs typeface="AkayaKanadaka" panose="02010502080401010103" pitchFamily="2" charset="77"/>
              </a:rPr>
              <a:t/>
            </a:r>
            <a:br>
              <a:rPr lang="es-CL" sz="2200" b="1" dirty="0">
                <a:solidFill>
                  <a:schemeClr val="tx1"/>
                </a:solidFill>
                <a:latin typeface="AkayaKanadaka" panose="02010502080401010103" pitchFamily="2" charset="77"/>
                <a:cs typeface="AkayaKanadaka" panose="02010502080401010103" pitchFamily="2" charset="77"/>
              </a:rPr>
            </a:br>
            <a:r>
              <a:rPr lang="es-CL" sz="2200" b="1" dirty="0">
                <a:solidFill>
                  <a:srgbClr val="FF0000"/>
                </a:solidFill>
                <a:latin typeface="AkayaKanadaka" panose="02010502080401010103" pitchFamily="2" charset="77"/>
                <a:cs typeface="AkayaKanadaka" panose="02010502080401010103" pitchFamily="2" charset="77"/>
              </a:rPr>
              <a:t>Carrera Docente:</a:t>
            </a:r>
            <a:br>
              <a:rPr lang="es-CL" sz="2200" b="1" dirty="0">
                <a:solidFill>
                  <a:srgbClr val="FF0000"/>
                </a:solidFill>
                <a:latin typeface="AkayaKanadaka" panose="02010502080401010103" pitchFamily="2" charset="77"/>
                <a:cs typeface="AkayaKanadaka" panose="02010502080401010103" pitchFamily="2" charset="77"/>
              </a:rPr>
            </a:br>
            <a:r>
              <a:rPr lang="es-CL" sz="2200" cap="none" dirty="0">
                <a:solidFill>
                  <a:schemeClr val="tx1"/>
                </a:solidFill>
                <a:latin typeface="AkayaKanadaka" panose="02010502080401010103" pitchFamily="2" charset="77"/>
                <a:cs typeface="AkayaKanadaka" panose="02010502080401010103" pitchFamily="2" charset="77"/>
              </a:rPr>
              <a:t>Docentes convocados 2023                 : 16</a:t>
            </a:r>
            <a:br>
              <a:rPr lang="es-CL" sz="2200" cap="none" dirty="0">
                <a:solidFill>
                  <a:schemeClr val="tx1"/>
                </a:solidFill>
                <a:latin typeface="AkayaKanadaka" panose="02010502080401010103" pitchFamily="2" charset="77"/>
                <a:cs typeface="AkayaKanadaka" panose="02010502080401010103" pitchFamily="2" charset="77"/>
              </a:rPr>
            </a:br>
            <a:r>
              <a:rPr lang="es-CL" sz="2200" cap="none" dirty="0">
                <a:solidFill>
                  <a:schemeClr val="tx1"/>
                </a:solidFill>
                <a:latin typeface="AkayaKanadaka" panose="02010502080401010103" pitchFamily="2" charset="77"/>
                <a:cs typeface="AkayaKanadaka" panose="02010502080401010103" pitchFamily="2" charset="77"/>
              </a:rPr>
              <a:t>Docentes que suspenden  o postergan : 7</a:t>
            </a:r>
            <a:br>
              <a:rPr lang="es-CL" sz="2200" cap="none" dirty="0">
                <a:solidFill>
                  <a:schemeClr val="tx1"/>
                </a:solidFill>
                <a:latin typeface="AkayaKanadaka" panose="02010502080401010103" pitchFamily="2" charset="77"/>
                <a:cs typeface="AkayaKanadaka" panose="02010502080401010103" pitchFamily="2" charset="77"/>
              </a:rPr>
            </a:br>
            <a:r>
              <a:rPr lang="es-CL" sz="2200" cap="none" dirty="0">
                <a:solidFill>
                  <a:schemeClr val="tx1"/>
                </a:solidFill>
                <a:latin typeface="AkayaKanadaka" panose="02010502080401010103" pitchFamily="2" charset="77"/>
                <a:cs typeface="AkayaKanadaka" panose="02010502080401010103" pitchFamily="2" charset="77"/>
              </a:rPr>
              <a:t>Docentes que terminan portafolio       : 9</a:t>
            </a:r>
            <a:br>
              <a:rPr lang="es-CL" sz="2200" cap="none" dirty="0">
                <a:solidFill>
                  <a:schemeClr val="tx1"/>
                </a:solidFill>
                <a:latin typeface="AkayaKanadaka" panose="02010502080401010103" pitchFamily="2" charset="77"/>
                <a:cs typeface="AkayaKanadaka" panose="02010502080401010103" pitchFamily="2" charset="77"/>
              </a:rPr>
            </a:br>
            <a:r>
              <a:rPr lang="es-CL" sz="2200" cap="none" dirty="0">
                <a:solidFill>
                  <a:schemeClr val="tx1"/>
                </a:solidFill>
                <a:latin typeface="AkayaKanadaka" panose="02010502080401010103" pitchFamily="2" charset="77"/>
                <a:cs typeface="AkayaKanadaka" panose="02010502080401010103" pitchFamily="2" charset="77"/>
              </a:rPr>
              <a:t>Docentes que rinden prueba de conocimientos: 9</a:t>
            </a:r>
            <a:br>
              <a:rPr lang="es-CL" sz="2200" cap="none" dirty="0">
                <a:solidFill>
                  <a:schemeClr val="tx1"/>
                </a:solidFill>
                <a:latin typeface="AkayaKanadaka" panose="02010502080401010103" pitchFamily="2" charset="77"/>
                <a:cs typeface="AkayaKanadaka" panose="02010502080401010103" pitchFamily="2" charset="77"/>
              </a:rPr>
            </a:br>
            <a:r>
              <a:rPr lang="es-CL" sz="2200" cap="none" dirty="0">
                <a:solidFill>
                  <a:schemeClr val="tx1"/>
                </a:solidFill>
                <a:latin typeface="AkayaKanadaka" panose="02010502080401010103" pitchFamily="2" charset="77"/>
                <a:cs typeface="AkayaKanadaka" panose="02010502080401010103" pitchFamily="2" charset="77"/>
              </a:rPr>
              <a:t/>
            </a:r>
            <a:br>
              <a:rPr lang="es-CL" sz="2200" cap="none" dirty="0">
                <a:solidFill>
                  <a:schemeClr val="tx1"/>
                </a:solidFill>
                <a:latin typeface="AkayaKanadaka" panose="02010502080401010103" pitchFamily="2" charset="77"/>
                <a:cs typeface="AkayaKanadaka" panose="02010502080401010103" pitchFamily="2" charset="77"/>
              </a:rPr>
            </a:br>
            <a:r>
              <a:rPr lang="es-CL" sz="2200" b="1" u="sng"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TALLERES (RESUMEN):</a:t>
            </a:r>
            <a:r>
              <a:rPr lang="es-CL" sz="2200"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200"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200" b="1" cap="none" dirty="0">
                <a:solidFill>
                  <a:schemeClr val="tx1"/>
                </a:solidFill>
                <a:latin typeface="AkayaKanadaka" panose="02010502080401010103" pitchFamily="2" charset="77"/>
                <a:ea typeface="Calibri" panose="020F0502020204030204" pitchFamily="34" charset="0"/>
                <a:cs typeface="AkayaKanadaka" panose="02010502080401010103" pitchFamily="2" charset="77"/>
              </a:rPr>
              <a:t>T</a:t>
            </a:r>
            <a:r>
              <a:rPr lang="es-CL" sz="2200" b="1"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aller primer ciclo: Lenguaje-Operatoria Matemática</a:t>
            </a:r>
            <a:r>
              <a:rPr lang="es-CL" sz="22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2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2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se terminan talleres de nivelación el 24 de noviembre de 1º a 4º básico.</a:t>
            </a:r>
            <a:br>
              <a:rPr lang="es-CL" sz="22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2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se agregó una calificación en la asignatura respectiva, a aquellas alumnas que le beneficiaba en su rendimiento. Fueron 22 alumnas entre 1º a 4ª básico beneficiadas con esta calificación</a:t>
            </a:r>
            <a:r>
              <a:rPr lang="es-CL" sz="2200" cap="none" dirty="0">
                <a:solidFill>
                  <a:schemeClr val="tx1"/>
                </a:solidFill>
                <a:latin typeface="AkayaKanadaka" panose="02010502080401010103" pitchFamily="2" charset="77"/>
                <a:cs typeface="AkayaKanadaka" panose="02010502080401010103" pitchFamily="2" charset="77"/>
              </a:rPr>
              <a:t/>
            </a:r>
            <a:br>
              <a:rPr lang="es-CL" sz="2200" cap="none" dirty="0">
                <a:solidFill>
                  <a:schemeClr val="tx1"/>
                </a:solidFill>
                <a:latin typeface="AkayaKanadaka" panose="02010502080401010103" pitchFamily="2" charset="77"/>
                <a:cs typeface="AkayaKanadaka" panose="02010502080401010103" pitchFamily="2" charset="77"/>
              </a:rPr>
            </a:br>
            <a:r>
              <a:rPr lang="es-CL" sz="2200" dirty="0">
                <a:latin typeface="AkayaKanadaka" panose="02010502080401010103" pitchFamily="2" charset="77"/>
                <a:cs typeface="AkayaKanadaka" panose="02010502080401010103" pitchFamily="2" charset="77"/>
              </a:rPr>
              <a:t/>
            </a:r>
            <a:br>
              <a:rPr lang="es-CL" sz="2200" dirty="0">
                <a:latin typeface="AkayaKanadaka" panose="02010502080401010103" pitchFamily="2" charset="77"/>
                <a:cs typeface="AkayaKanadaka" panose="02010502080401010103" pitchFamily="2" charset="77"/>
              </a:rPr>
            </a:br>
            <a:endParaRPr lang="es-CL" sz="2200" dirty="0">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31425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056660B-B3DF-7AAD-F4E9-45F848F8421F}"/>
              </a:ext>
            </a:extLst>
          </p:cNvPr>
          <p:cNvSpPr>
            <a:spLocks noGrp="1"/>
          </p:cNvSpPr>
          <p:nvPr>
            <p:ph type="title"/>
          </p:nvPr>
        </p:nvSpPr>
        <p:spPr>
          <a:xfrm>
            <a:off x="685801" y="0"/>
            <a:ext cx="10396882" cy="4544291"/>
          </a:xfrm>
        </p:spPr>
        <p:txBody>
          <a:bodyPr>
            <a:normAutofit/>
          </a:bodyPr>
          <a:lstStyle/>
          <a:p>
            <a:pPr marL="457200" marR="289560">
              <a:lnSpc>
                <a:spcPct val="115000"/>
              </a:lnSpc>
              <a:spcAft>
                <a:spcPts val="1000"/>
              </a:spcAft>
            </a:pPr>
            <a:r>
              <a:rPr lang="es-CL" sz="1800" b="1" dirty="0">
                <a:solidFill>
                  <a:schemeClr val="tx1"/>
                </a:solidFill>
                <a:latin typeface="Calibri" panose="020F0502020204030204" pitchFamily="34" charset="0"/>
                <a:ea typeface="Calibri" panose="020F0502020204030204" pitchFamily="34" charset="0"/>
                <a:cs typeface="AkayaKanadaka" panose="02010502080401010103" pitchFamily="2" charset="77"/>
              </a:rPr>
              <a:t/>
            </a:r>
            <a:br>
              <a:rPr lang="es-CL" sz="1800" b="1" dirty="0">
                <a:solidFill>
                  <a:schemeClr val="tx1"/>
                </a:solidFill>
                <a:latin typeface="Calibri" panose="020F0502020204030204" pitchFamily="34" charset="0"/>
                <a:ea typeface="Calibri" panose="020F0502020204030204" pitchFamily="34" charset="0"/>
                <a:cs typeface="AkayaKanadaka" panose="02010502080401010103" pitchFamily="2" charset="77"/>
              </a:rPr>
            </a:br>
            <a:r>
              <a:rPr lang="es-CL" sz="1800" b="1" dirty="0">
                <a:solidFill>
                  <a:schemeClr val="tx1"/>
                </a:solidFill>
                <a:latin typeface="Calibri" panose="020F0502020204030204" pitchFamily="34" charset="0"/>
                <a:ea typeface="Calibri" panose="020F0502020204030204" pitchFamily="34" charset="0"/>
                <a:cs typeface="AkayaKanadaka" panose="02010502080401010103" pitchFamily="2" charset="77"/>
              </a:rPr>
              <a:t/>
            </a:r>
            <a:br>
              <a:rPr lang="es-CL" sz="1800" b="1" dirty="0">
                <a:solidFill>
                  <a:schemeClr val="tx1"/>
                </a:solidFill>
                <a:latin typeface="Calibri" panose="020F0502020204030204" pitchFamily="34" charset="0"/>
                <a:ea typeface="Calibri" panose="020F0502020204030204" pitchFamily="34" charset="0"/>
                <a:cs typeface="AkayaKanadaka" panose="02010502080401010103" pitchFamily="2" charset="77"/>
              </a:rPr>
            </a:br>
            <a:r>
              <a:rPr lang="es-CL" sz="2000" b="1"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Taller de Nivelación matemática : </a:t>
            </a:r>
            <a:r>
              <a:rPr lang="es-CL" sz="20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0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br>
            <a:r>
              <a:rPr lang="es-CL" sz="2000" u="none" strike="noStrike"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1º medio</a:t>
            </a:r>
            <a: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se invitó a 30 estudiantes, de los cuales 14 terminaron de manera satisfactoria. El enfoque fue la operatoria de números enteros.</a:t>
            </a:r>
            <a:b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000" u="none" strike="noStrike"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5º básico</a:t>
            </a:r>
            <a: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se invitó a 23 estudiantes, de los cuales 16 asistieron responsablemente. 5 obtuvieron una nota destacada. El enfoque fue la operatoria básica en números naturales.</a:t>
            </a:r>
            <a:b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000"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a:t>
            </a:r>
            <a:br>
              <a:rPr lang="es-CL" sz="2000"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000" b="1"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Taller Inglés:</a:t>
            </a:r>
            <a:r>
              <a:rPr lang="es-CL" sz="20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0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br>
            <a: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Fueron convocadas 20 alumnas de </a:t>
            </a:r>
            <a:r>
              <a:rPr lang="es-CL" sz="2000" u="none" strike="noStrike"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1° medio</a:t>
            </a:r>
            <a: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cuyos promedios finales del primer semestre oscilaron entre 3.7 y 4.8.</a:t>
            </a:r>
            <a:br>
              <a:rPr lang="es-CL" sz="2000" u="none" strike="noStrike"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1800" cap="none" dirty="0">
                <a:effectLst/>
                <a:latin typeface="Calibri" panose="020F0502020204030204" pitchFamily="34" charset="0"/>
                <a:ea typeface="Calibri" panose="020F0502020204030204" pitchFamily="34" charset="0"/>
              </a:rPr>
              <a:t> </a:t>
            </a:r>
            <a:br>
              <a:rPr lang="es-CL" sz="1800" cap="none" dirty="0">
                <a:effectLst/>
                <a:latin typeface="Calibri" panose="020F0502020204030204" pitchFamily="34" charset="0"/>
                <a:ea typeface="Calibri" panose="020F0502020204030204" pitchFamily="34" charset="0"/>
              </a:rPr>
            </a:br>
            <a:endParaRPr lang="es-CL" sz="2000" dirty="0"/>
          </a:p>
        </p:txBody>
      </p:sp>
    </p:spTree>
    <p:extLst>
      <p:ext uri="{BB962C8B-B14F-4D97-AF65-F5344CB8AC3E}">
        <p14:creationId xmlns:p14="http://schemas.microsoft.com/office/powerpoint/2010/main" val="393821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EE0B018E-601E-BFEB-D42B-FA96D5707B5B}"/>
              </a:ext>
            </a:extLst>
          </p:cNvPr>
          <p:cNvSpPr>
            <a:spLocks noGrp="1" noChangeArrowheads="1"/>
          </p:cNvSpPr>
          <p:nvPr>
            <p:ph type="title"/>
          </p:nvPr>
        </p:nvSpPr>
        <p:spPr bwMode="auto">
          <a:xfrm>
            <a:off x="447039" y="2177394"/>
            <a:ext cx="4781453" cy="20288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0000"/>
          </a:bodyPr>
          <a:lstStyle/>
          <a:p>
            <a:pPr marL="0" marR="0" lvl="0" indent="0" algn="just" fontAlgn="base">
              <a:spcAft>
                <a:spcPct val="0"/>
              </a:spcAft>
              <a:buClrTx/>
              <a:buSzTx/>
              <a:tabLst/>
            </a:pPr>
            <a:r>
              <a:rPr kumimoji="0" lang="en-US" altLang="es-CL" sz="2000" b="1" i="0" u="sng" strike="noStrike" normalizeH="0" dirty="0">
                <a:ln>
                  <a:noFill/>
                </a:ln>
                <a:solidFill>
                  <a:schemeClr val="tx1"/>
                </a:solidFill>
                <a:latin typeface="AkayaKanadaka" panose="02010502080401010103" pitchFamily="2" charset="77"/>
                <a:cs typeface="AkayaKanadaka" panose="02010502080401010103" pitchFamily="2" charset="77"/>
              </a:rPr>
              <a:t>ACREDITACIÓN</a:t>
            </a:r>
            <a:br>
              <a:rPr kumimoji="0" lang="en-US" altLang="es-CL" sz="2000" b="1" i="0" u="sng" strike="noStrike" normalizeH="0" dirty="0">
                <a:ln>
                  <a:noFill/>
                </a:ln>
                <a:solidFill>
                  <a:schemeClr val="tx1"/>
                </a:solidFill>
                <a:latin typeface="AkayaKanadaka" panose="02010502080401010103" pitchFamily="2" charset="77"/>
                <a:cs typeface="AkayaKanadaka" panose="02010502080401010103" pitchFamily="2" charset="77"/>
              </a:rPr>
            </a:br>
            <a:r>
              <a:rPr kumimoji="0" lang="en-US" altLang="es-CL" sz="2000" b="1" i="0" u="sng" strike="noStrike" normalizeH="0" dirty="0" err="1">
                <a:ln>
                  <a:noFill/>
                </a:ln>
                <a:solidFill>
                  <a:schemeClr val="tx1"/>
                </a:solidFill>
                <a:latin typeface="AkayaKanadaka" panose="02010502080401010103" pitchFamily="2" charset="77"/>
                <a:cs typeface="AkayaKanadaka" panose="02010502080401010103" pitchFamily="2" charset="77"/>
              </a:rPr>
              <a:t>OxFORD</a:t>
            </a:r>
            <a:r>
              <a:rPr kumimoji="0" lang="en-US" altLang="es-CL" sz="2000" b="1" i="0" u="sng" strike="noStrike" normalizeH="0" dirty="0">
                <a:ln>
                  <a:noFill/>
                </a:ln>
                <a:solidFill>
                  <a:schemeClr val="tx1"/>
                </a:solidFill>
                <a:latin typeface="AkayaKanadaka" panose="02010502080401010103" pitchFamily="2" charset="77"/>
                <a:cs typeface="AkayaKanadaka" panose="02010502080401010103" pitchFamily="2" charset="77"/>
              </a:rPr>
              <a:t>:  </a:t>
            </a:r>
            <a:br>
              <a:rPr kumimoji="0" lang="en-US" altLang="es-CL" sz="2000" b="1" i="0" u="sng" strike="noStrike" normalizeH="0" dirty="0">
                <a:ln>
                  <a:noFill/>
                </a:ln>
                <a:solidFill>
                  <a:schemeClr val="tx1"/>
                </a:solidFill>
                <a:latin typeface="AkayaKanadaka" panose="02010502080401010103" pitchFamily="2" charset="77"/>
                <a:cs typeface="AkayaKanadaka" panose="02010502080401010103" pitchFamily="2" charset="77"/>
              </a:rPr>
            </a:br>
            <a:endParaRPr kumimoji="0" lang="en-US" altLang="es-CL" sz="2000" b="0" i="0" u="none" strike="noStrike" normalizeH="0" dirty="0">
              <a:ln>
                <a:noFill/>
              </a:ln>
              <a:solidFill>
                <a:schemeClr val="tx1"/>
              </a:solidFill>
              <a:latin typeface="AkayaKanadaka" panose="02010502080401010103" pitchFamily="2" charset="77"/>
              <a:cs typeface="AkayaKanadaka" panose="02010502080401010103" pitchFamily="2" charset="77"/>
            </a:endParaRPr>
          </a:p>
          <a:p>
            <a:pPr marL="0" marR="0" lvl="0" indent="0" algn="just" fontAlgn="base">
              <a:spcAft>
                <a:spcPct val="0"/>
              </a:spcAft>
              <a:buClrTx/>
              <a:buSzTx/>
              <a:tabLst/>
            </a:pPr>
            <a:r>
              <a:rPr lang="es-CL" altLang="es-CL" sz="2000" cap="none" dirty="0">
                <a:solidFill>
                  <a:schemeClr val="tx1"/>
                </a:solidFill>
                <a:latin typeface="AkayaKanadaka" panose="02010502080401010103" pitchFamily="2" charset="77"/>
                <a:cs typeface="AkayaKanadaka" panose="02010502080401010103" pitchFamily="2" charset="77"/>
              </a:rPr>
              <a:t>L</a:t>
            </a:r>
            <a:r>
              <a:rPr kumimoji="0" lang="es-CL" altLang="es-CL" sz="2000" b="0" i="0" u="none" strike="noStrike" cap="none" normalizeH="0" dirty="0">
                <a:ln>
                  <a:noFill/>
                </a:ln>
                <a:solidFill>
                  <a:schemeClr val="tx1"/>
                </a:solidFill>
                <a:latin typeface="AkayaKanadaka" panose="02010502080401010103" pitchFamily="2" charset="77"/>
                <a:cs typeface="AkayaKanadaka" panose="02010502080401010103" pitchFamily="2" charset="77"/>
              </a:rPr>
              <a:t>as siglas a1, a2, b1, b2, corresponden a niveles de dominio idiomático y están determinados por el marco común europeo de referencia para las lenguas</a:t>
            </a:r>
            <a:r>
              <a:rPr kumimoji="0" lang="es-CL" altLang="es-CL" sz="2000" b="0" i="0" u="none" strike="noStrike" cap="none" normalizeH="0" dirty="0">
                <a:ln>
                  <a:noFill/>
                </a:ln>
              </a:rPr>
              <a:t>.</a:t>
            </a:r>
          </a:p>
        </p:txBody>
      </p:sp>
      <p:graphicFrame>
        <p:nvGraphicFramePr>
          <p:cNvPr id="4" name="Tabla 3">
            <a:extLst>
              <a:ext uri="{FF2B5EF4-FFF2-40B4-BE49-F238E27FC236}">
                <a16:creationId xmlns="" xmlns:a16="http://schemas.microsoft.com/office/drawing/2014/main" id="{0FBFF5EA-9814-83D0-BDA1-04B0C11E27E6}"/>
              </a:ext>
            </a:extLst>
          </p:cNvPr>
          <p:cNvGraphicFramePr>
            <a:graphicFrameLocks noGrp="1"/>
          </p:cNvGraphicFramePr>
          <p:nvPr>
            <p:extLst>
              <p:ext uri="{D42A27DB-BD31-4B8C-83A1-F6EECF244321}">
                <p14:modId xmlns:p14="http://schemas.microsoft.com/office/powerpoint/2010/main" val="1974815102"/>
              </p:ext>
            </p:extLst>
          </p:nvPr>
        </p:nvGraphicFramePr>
        <p:xfrm>
          <a:off x="5839654" y="653043"/>
          <a:ext cx="5413545" cy="5273407"/>
        </p:xfrm>
        <a:graphic>
          <a:graphicData uri="http://schemas.openxmlformats.org/drawingml/2006/table">
            <a:tbl>
              <a:tblPr firstRow="1" bandRow="1">
                <a:tableStyleId>{5C22544A-7EE6-4342-B048-85BDC9FD1C3A}</a:tableStyleId>
              </a:tblPr>
              <a:tblGrid>
                <a:gridCol w="1323147">
                  <a:extLst>
                    <a:ext uri="{9D8B030D-6E8A-4147-A177-3AD203B41FA5}">
                      <a16:colId xmlns="" xmlns:a16="http://schemas.microsoft.com/office/drawing/2014/main" val="2056846271"/>
                    </a:ext>
                  </a:extLst>
                </a:gridCol>
                <a:gridCol w="1113692">
                  <a:extLst>
                    <a:ext uri="{9D8B030D-6E8A-4147-A177-3AD203B41FA5}">
                      <a16:colId xmlns="" xmlns:a16="http://schemas.microsoft.com/office/drawing/2014/main" val="868386297"/>
                    </a:ext>
                  </a:extLst>
                </a:gridCol>
                <a:gridCol w="1119224">
                  <a:extLst>
                    <a:ext uri="{9D8B030D-6E8A-4147-A177-3AD203B41FA5}">
                      <a16:colId xmlns="" xmlns:a16="http://schemas.microsoft.com/office/drawing/2014/main" val="1733692592"/>
                    </a:ext>
                  </a:extLst>
                </a:gridCol>
                <a:gridCol w="598612">
                  <a:extLst>
                    <a:ext uri="{9D8B030D-6E8A-4147-A177-3AD203B41FA5}">
                      <a16:colId xmlns="" xmlns:a16="http://schemas.microsoft.com/office/drawing/2014/main" val="2248591479"/>
                    </a:ext>
                  </a:extLst>
                </a:gridCol>
                <a:gridCol w="598614">
                  <a:extLst>
                    <a:ext uri="{9D8B030D-6E8A-4147-A177-3AD203B41FA5}">
                      <a16:colId xmlns="" xmlns:a16="http://schemas.microsoft.com/office/drawing/2014/main" val="3914614425"/>
                    </a:ext>
                  </a:extLst>
                </a:gridCol>
                <a:gridCol w="660256">
                  <a:extLst>
                    <a:ext uri="{9D8B030D-6E8A-4147-A177-3AD203B41FA5}">
                      <a16:colId xmlns="" xmlns:a16="http://schemas.microsoft.com/office/drawing/2014/main" val="321662631"/>
                    </a:ext>
                  </a:extLst>
                </a:gridCol>
              </a:tblGrid>
              <a:tr h="731826">
                <a:tc>
                  <a:txBody>
                    <a:bodyPr/>
                    <a:lstStyle/>
                    <a:p>
                      <a:pPr>
                        <a:lnSpc>
                          <a:spcPct val="115000"/>
                        </a:lnSpc>
                        <a:spcAft>
                          <a:spcPts val="1000"/>
                        </a:spcAft>
                      </a:pPr>
                      <a:r>
                        <a:rPr lang="es-CL" sz="1800" dirty="0">
                          <a:effectLst/>
                          <a:latin typeface="AkayaKanadaka" panose="02010502080401010103" pitchFamily="2" charset="77"/>
                          <a:cs typeface="AkayaKanadaka" panose="02010502080401010103" pitchFamily="2" charset="77"/>
                        </a:rPr>
                        <a:t>Fecha</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err="1">
                          <a:effectLst/>
                          <a:latin typeface="AkayaKanadaka" panose="02010502080401010103" pitchFamily="2" charset="77"/>
                          <a:cs typeface="AkayaKanadaka" panose="02010502080401010103" pitchFamily="2" charset="77"/>
                        </a:rPr>
                        <a:t>N°</a:t>
                      </a:r>
                      <a:r>
                        <a:rPr lang="es-CL" sz="1800" dirty="0">
                          <a:effectLst/>
                          <a:latin typeface="AkayaKanadaka" panose="02010502080401010103" pitchFamily="2" charset="77"/>
                          <a:cs typeface="AkayaKanadaka" panose="02010502080401010103" pitchFamily="2" charset="77"/>
                        </a:rPr>
                        <a:t> Personas</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Nivel</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B2</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B1</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A 2</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756945861"/>
                  </a:ext>
                </a:extLst>
              </a:tr>
              <a:tr h="724567">
                <a:tc>
                  <a:txBody>
                    <a:bodyPr/>
                    <a:lstStyle/>
                    <a:p>
                      <a:pPr>
                        <a:lnSpc>
                          <a:spcPct val="115000"/>
                        </a:lnSpc>
                        <a:spcAft>
                          <a:spcPts val="1000"/>
                        </a:spcAft>
                      </a:pPr>
                      <a:r>
                        <a:rPr lang="es-CL" sz="1800">
                          <a:effectLst/>
                          <a:latin typeface="AkayaKanadaka" panose="02010502080401010103" pitchFamily="2" charset="77"/>
                          <a:cs typeface="AkayaKanadaka" panose="02010502080401010103" pitchFamily="2" charset="77"/>
                        </a:rPr>
                        <a:t>29- 9- 2023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10</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Ex alums</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7</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0</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2764102492"/>
                  </a:ext>
                </a:extLst>
              </a:tr>
              <a:tr h="724567">
                <a:tc>
                  <a:txBody>
                    <a:bodyPr/>
                    <a:lstStyle/>
                    <a:p>
                      <a:pPr>
                        <a:lnSpc>
                          <a:spcPct val="115000"/>
                        </a:lnSpc>
                        <a:spcAft>
                          <a:spcPts val="1000"/>
                        </a:spcAft>
                      </a:pPr>
                      <a:r>
                        <a:rPr lang="es-CL" sz="1800">
                          <a:effectLst/>
                          <a:latin typeface="AkayaKanadaka" panose="02010502080401010103" pitchFamily="2" charset="77"/>
                          <a:cs typeface="AkayaKanadaka" panose="02010502080401010103" pitchFamily="2" charset="77"/>
                        </a:rPr>
                        <a:t>24- 11- 2023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5</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4°M 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3</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2</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0</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1947157130"/>
                  </a:ext>
                </a:extLst>
              </a:tr>
              <a:tr h="853832">
                <a:tc>
                  <a:txBody>
                    <a:bodyPr/>
                    <a:lstStyle/>
                    <a:p>
                      <a:pPr>
                        <a:lnSpc>
                          <a:spcPct val="115000"/>
                        </a:lnSpc>
                        <a:spcAft>
                          <a:spcPts val="1000"/>
                        </a:spcAft>
                      </a:pPr>
                      <a:r>
                        <a:rPr lang="es-CL" sz="1800">
                          <a:effectLst/>
                          <a:latin typeface="AkayaKanadaka" panose="02010502080401010103" pitchFamily="2" charset="77"/>
                          <a:cs typeface="AkayaKanadaka" panose="02010502080401010103" pitchFamily="2" charset="77"/>
                        </a:rPr>
                        <a:t>1-12-2023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7</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Ex alms </a:t>
                      </a:r>
                    </a:p>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 4°M 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6</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1</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0</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229594085"/>
                  </a:ext>
                </a:extLst>
              </a:tr>
              <a:tr h="724567">
                <a:tc>
                  <a:txBody>
                    <a:bodyPr/>
                    <a:lstStyle/>
                    <a:p>
                      <a:pPr>
                        <a:lnSpc>
                          <a:spcPct val="115000"/>
                        </a:lnSpc>
                        <a:spcAft>
                          <a:spcPts val="1000"/>
                        </a:spcAft>
                      </a:pPr>
                      <a:r>
                        <a:rPr lang="es-CL" sz="1800">
                          <a:effectLst/>
                          <a:latin typeface="AkayaKanadaka" panose="02010502080401010103" pitchFamily="2" charset="77"/>
                          <a:cs typeface="AkayaKanadaka" panose="02010502080401010103" pitchFamily="2" charset="77"/>
                        </a:rPr>
                        <a:t>15-12-2023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5</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4°M2023</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2</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3</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0</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1691440104"/>
                  </a:ext>
                </a:extLst>
              </a:tr>
              <a:tr h="724567">
                <a:tc>
                  <a:txBody>
                    <a:bodyPr/>
                    <a:lstStyle/>
                    <a:p>
                      <a:pPr>
                        <a:lnSpc>
                          <a:spcPct val="115000"/>
                        </a:lnSpc>
                        <a:spcAft>
                          <a:spcPts val="1000"/>
                        </a:spcAft>
                      </a:pPr>
                      <a:r>
                        <a:rPr lang="es-CL" sz="1800">
                          <a:effectLst/>
                          <a:latin typeface="AkayaKanadaka" panose="02010502080401010103" pitchFamily="2" charset="77"/>
                          <a:cs typeface="AkayaKanadaka" panose="02010502080401010103" pitchFamily="2" charset="77"/>
                        </a:rPr>
                        <a:t>20-12-2023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13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3°M 2023</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a:effectLst/>
                          <a:latin typeface="AkayaKanadaka" panose="02010502080401010103" pitchFamily="2" charset="77"/>
                          <a:cs typeface="AkayaKanadaka" panose="02010502080401010103" pitchFamily="2" charset="77"/>
                        </a:rPr>
                        <a:t>4</a:t>
                      </a:r>
                      <a:endParaRPr lang="es-CL" sz="180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8</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effectLst/>
                          <a:latin typeface="AkayaKanadaka" panose="02010502080401010103" pitchFamily="2" charset="77"/>
                          <a:cs typeface="AkayaKanadaka" panose="02010502080401010103" pitchFamily="2" charset="77"/>
                        </a:rPr>
                        <a:t>1</a:t>
                      </a:r>
                      <a:endParaRPr lang="es-CL" sz="1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1486076928"/>
                  </a:ext>
                </a:extLst>
              </a:tr>
              <a:tr h="724567">
                <a:tc>
                  <a:txBody>
                    <a:bodyPr/>
                    <a:lstStyle/>
                    <a:p>
                      <a:pPr>
                        <a:lnSpc>
                          <a:spcPct val="115000"/>
                        </a:lnSpc>
                        <a:spcAft>
                          <a:spcPts val="1000"/>
                        </a:spcAft>
                      </a:pPr>
                      <a:r>
                        <a:rPr lang="es-CL" sz="1800" dirty="0">
                          <a:solidFill>
                            <a:srgbClr val="FF0000"/>
                          </a:solidFill>
                          <a:effectLst/>
                          <a:latin typeface="AkayaKanadaka" panose="02010502080401010103" pitchFamily="2" charset="77"/>
                          <a:cs typeface="AkayaKanadaka" panose="02010502080401010103" pitchFamily="2" charset="77"/>
                        </a:rPr>
                        <a:t>Total 2023</a:t>
                      </a:r>
                      <a:endParaRPr lang="es-CL" sz="18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solidFill>
                            <a:srgbClr val="FF0000"/>
                          </a:solidFill>
                          <a:effectLst/>
                          <a:latin typeface="AkayaKanadaka" panose="02010502080401010103" pitchFamily="2" charset="77"/>
                          <a:cs typeface="AkayaKanadaka" panose="02010502080401010103" pitchFamily="2" charset="77"/>
                        </a:rPr>
                        <a:t>40</a:t>
                      </a:r>
                      <a:endParaRPr lang="es-CL" sz="18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solidFill>
                            <a:srgbClr val="FF0000"/>
                          </a:solidFill>
                          <a:effectLst/>
                          <a:latin typeface="AkayaKanadaka" panose="02010502080401010103" pitchFamily="2" charset="77"/>
                          <a:cs typeface="AkayaKanadaka" panose="02010502080401010103" pitchFamily="2" charset="77"/>
                        </a:rPr>
                        <a:t> </a:t>
                      </a:r>
                      <a:endParaRPr lang="es-CL" sz="18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solidFill>
                            <a:srgbClr val="FF0000"/>
                          </a:solidFill>
                          <a:effectLst/>
                          <a:latin typeface="AkayaKanadaka" panose="02010502080401010103" pitchFamily="2" charset="77"/>
                          <a:cs typeface="AkayaKanadaka" panose="02010502080401010103" pitchFamily="2" charset="77"/>
                        </a:rPr>
                        <a:t>22</a:t>
                      </a:r>
                      <a:endParaRPr lang="es-CL" sz="18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solidFill>
                            <a:srgbClr val="FF0000"/>
                          </a:solidFill>
                          <a:effectLst/>
                          <a:latin typeface="AkayaKanadaka" panose="02010502080401010103" pitchFamily="2" charset="77"/>
                          <a:cs typeface="AkayaKanadaka" panose="02010502080401010103" pitchFamily="2" charset="77"/>
                        </a:rPr>
                        <a:t>17</a:t>
                      </a:r>
                      <a:endParaRPr lang="es-CL" sz="18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tc>
                  <a:txBody>
                    <a:bodyPr/>
                    <a:lstStyle/>
                    <a:p>
                      <a:pPr algn="ctr">
                        <a:lnSpc>
                          <a:spcPct val="115000"/>
                        </a:lnSpc>
                        <a:spcAft>
                          <a:spcPts val="1000"/>
                        </a:spcAft>
                      </a:pPr>
                      <a:r>
                        <a:rPr lang="es-CL" sz="1800" dirty="0">
                          <a:solidFill>
                            <a:srgbClr val="FF0000"/>
                          </a:solidFill>
                          <a:effectLst/>
                          <a:latin typeface="AkayaKanadaka" panose="02010502080401010103" pitchFamily="2" charset="77"/>
                          <a:cs typeface="AkayaKanadaka" panose="02010502080401010103" pitchFamily="2" charset="77"/>
                        </a:rPr>
                        <a:t>1</a:t>
                      </a:r>
                      <a:endParaRPr lang="es-CL" sz="18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65425" marR="65425" marT="65425" marB="65425"/>
                </a:tc>
                <a:extLst>
                  <a:ext uri="{0D108BD9-81ED-4DB2-BD59-A6C34878D82A}">
                    <a16:rowId xmlns="" xmlns:a16="http://schemas.microsoft.com/office/drawing/2014/main" val="3097234370"/>
                  </a:ext>
                </a:extLst>
              </a:tr>
            </a:tbl>
          </a:graphicData>
        </a:graphic>
      </p:graphicFrame>
    </p:spTree>
    <p:extLst>
      <p:ext uri="{BB962C8B-B14F-4D97-AF65-F5344CB8AC3E}">
        <p14:creationId xmlns:p14="http://schemas.microsoft.com/office/powerpoint/2010/main" val="376294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C8B9858F-188F-F464-B115-B413F9F10FBB}"/>
              </a:ext>
            </a:extLst>
          </p:cNvPr>
          <p:cNvSpPr txBox="1"/>
          <p:nvPr/>
        </p:nvSpPr>
        <p:spPr>
          <a:xfrm>
            <a:off x="815680" y="1289538"/>
            <a:ext cx="9465458" cy="4529445"/>
          </a:xfrm>
          <a:prstGeom prst="rect">
            <a:avLst/>
          </a:prstGeom>
          <a:noFill/>
        </p:spPr>
        <p:txBody>
          <a:bodyPr wrap="square">
            <a:spAutoFit/>
          </a:bodyPr>
          <a:lstStyle/>
          <a:p>
            <a:pPr marR="289560" algn="just">
              <a:lnSpc>
                <a:spcPct val="115000"/>
              </a:lnSpc>
              <a:spcAft>
                <a:spcPts val="1000"/>
              </a:spcAft>
            </a:pPr>
            <a:r>
              <a:rPr lang="es-CL" sz="3600" b="1" dirty="0">
                <a:effectLst/>
                <a:latin typeface="AkayaKanadaka" panose="02010502080401010103" pitchFamily="2" charset="77"/>
                <a:ea typeface="Calibri" panose="020F0502020204030204" pitchFamily="34" charset="0"/>
                <a:cs typeface="AkayaKanadaka" panose="02010502080401010103" pitchFamily="2" charset="77"/>
              </a:rPr>
              <a:t>Taller PET ( 3° medios)</a:t>
            </a:r>
            <a:endParaRPr lang="es-CL" sz="3200" dirty="0">
              <a:effectLst/>
              <a:latin typeface="AkayaKanadaka" panose="02010502080401010103" pitchFamily="2" charset="77"/>
              <a:ea typeface="Calibri" panose="020F0502020204030204" pitchFamily="34" charset="0"/>
              <a:cs typeface="AkayaKanadaka" panose="02010502080401010103" pitchFamily="2" charset="77"/>
            </a:endParaRPr>
          </a:p>
          <a:p>
            <a:pPr marL="342900" marR="289560" lvl="0" indent="-342900" algn="just">
              <a:lnSpc>
                <a:spcPct val="115000"/>
              </a:lnSpc>
              <a:spcAft>
                <a:spcPts val="1000"/>
              </a:spcAft>
              <a:buFont typeface="Symbol" pitchFamily="2" charset="2"/>
              <a:buChar char="-"/>
            </a:pPr>
            <a:r>
              <a:rPr lang="es-CL" sz="2400" u="none" strike="noStrike" dirty="0">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El taller de inglés finalizó con 30 alumnas, que mostraron perseverancia y avances en el idioma.</a:t>
            </a:r>
            <a:endParaRPr lang="es-CL" sz="3200" u="none" strike="noStrike" dirty="0">
              <a:effectLst/>
              <a:latin typeface="AkayaKanadaka" panose="02010502080401010103" pitchFamily="2" charset="77"/>
              <a:ea typeface="Calibri" panose="020F0502020204030204" pitchFamily="34" charset="0"/>
              <a:cs typeface="AkayaKanadaka" panose="02010502080401010103" pitchFamily="2" charset="77"/>
            </a:endParaRPr>
          </a:p>
          <a:p>
            <a:pPr marL="342900" marR="289560" lvl="0" indent="-342900" algn="just">
              <a:lnSpc>
                <a:spcPct val="115000"/>
              </a:lnSpc>
              <a:spcAft>
                <a:spcPts val="1000"/>
              </a:spcAft>
              <a:buFont typeface="Symbol" pitchFamily="2" charset="2"/>
              <a:buChar char="-"/>
            </a:pPr>
            <a:r>
              <a:rPr lang="es-CL" sz="2400" u="none" strike="noStrike" dirty="0">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Se realizaron 2 ensayos PET a  fin de año, tratando de emular las condiciones de la prueba, de allí se seleccionaron 16 alumnas por sus altos puntajes en cada habilidad, las cuales fueron becadas.</a:t>
            </a:r>
          </a:p>
          <a:p>
            <a:pPr marR="289560" lvl="0" algn="just">
              <a:lnSpc>
                <a:spcPct val="115000"/>
              </a:lnSpc>
              <a:spcAft>
                <a:spcPts val="1000"/>
              </a:spcAft>
            </a:pPr>
            <a:endParaRPr lang="es-CL" sz="2400" dirty="0">
              <a:solidFill>
                <a:srgbClr val="222222"/>
              </a:solidFill>
              <a:effectLst/>
              <a:latin typeface="AkayaKanadaka" panose="02010502080401010103" pitchFamily="2" charset="77"/>
              <a:ea typeface="Calibri" panose="020F0502020204030204" pitchFamily="34" charset="0"/>
              <a:cs typeface="AkayaKanadaka" panose="02010502080401010103" pitchFamily="2" charset="77"/>
            </a:endParaRPr>
          </a:p>
          <a:p>
            <a:r>
              <a:rPr lang="es-CL" sz="2400" dirty="0">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El material de trabajo,  link  y </a:t>
            </a:r>
            <a:r>
              <a:rPr lang="es-CL" sz="2400" dirty="0" err="1">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tips</a:t>
            </a:r>
            <a:r>
              <a:rPr lang="es-CL" sz="2400" dirty="0">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 de preparación  fue publicado en </a:t>
            </a:r>
            <a:r>
              <a:rPr lang="es-CL" sz="2400" dirty="0" err="1">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classroom</a:t>
            </a:r>
            <a:r>
              <a:rPr lang="es-CL" sz="2400" dirty="0">
                <a:solidFill>
                  <a:srgbClr val="222222"/>
                </a:solidFill>
                <a:effectLst/>
                <a:latin typeface="AkayaKanadaka" panose="02010502080401010103" pitchFamily="2" charset="77"/>
                <a:ea typeface="Calibri" panose="020F0502020204030204" pitchFamily="34" charset="0"/>
                <a:cs typeface="AkayaKanadaka" panose="02010502080401010103" pitchFamily="2" charset="77"/>
              </a:rPr>
              <a:t>.</a:t>
            </a:r>
            <a:r>
              <a:rPr lang="es-CL" sz="2400" dirty="0">
                <a:effectLst/>
                <a:latin typeface="AkayaKanadaka" panose="02010502080401010103" pitchFamily="2" charset="77"/>
                <a:cs typeface="AkayaKanadaka" panose="02010502080401010103" pitchFamily="2" charset="77"/>
              </a:rPr>
              <a:t> </a:t>
            </a:r>
            <a:endParaRPr lang="es-CL" sz="2400" dirty="0">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268795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AA190250-F946-DE29-F0B2-E45DD6AF990E}"/>
              </a:ext>
            </a:extLst>
          </p:cNvPr>
          <p:cNvSpPr>
            <a:spLocks noChangeArrowheads="1"/>
          </p:cNvSpPr>
          <p:nvPr/>
        </p:nvSpPr>
        <p:spPr bwMode="auto">
          <a:xfrm>
            <a:off x="447040" y="854078"/>
            <a:ext cx="3960838" cy="33521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s-CL" sz="2800" b="1" i="0" u="sng" strike="noStrike" cap="all" normalizeH="0" dirty="0">
                <a:ln>
                  <a:noFill/>
                </a:ln>
                <a:solidFill>
                  <a:schemeClr val="accent1"/>
                </a:solidFill>
                <a:latin typeface="AkayaKanadaka" panose="02010502080401010103" pitchFamily="2" charset="77"/>
                <a:ea typeface="+mj-ea"/>
                <a:cs typeface="AkayaKanadaka" panose="02010502080401010103" pitchFamily="2" charset="77"/>
              </a:rPr>
              <a:t>ESTUDIANTES </a:t>
            </a:r>
            <a:endParaRPr kumimoji="0" lang="en-US" altLang="es-CL" sz="2800" b="0" i="0" u="none" strike="noStrike" cap="all" normalizeH="0" dirty="0">
              <a:ln>
                <a:noFill/>
              </a:ln>
              <a:solidFill>
                <a:schemeClr val="accent1"/>
              </a:solidFill>
              <a:latin typeface="AkayaKanadaka" panose="02010502080401010103" pitchFamily="2" charset="77"/>
              <a:ea typeface="+mj-ea"/>
              <a:cs typeface="AkayaKanadaka" panose="02010502080401010103" pitchFamily="2" charset="77"/>
            </a:endParaRPr>
          </a:p>
          <a:p>
            <a:pPr marL="0" marR="0" lvl="0" indent="0" defTabSz="914400" fontAlgn="base">
              <a:lnSpc>
                <a:spcPct val="90000"/>
              </a:lnSpc>
              <a:spcBef>
                <a:spcPct val="0"/>
              </a:spcBef>
              <a:spcAft>
                <a:spcPts val="600"/>
              </a:spcAft>
              <a:buClrTx/>
              <a:buSzTx/>
              <a:tabLst/>
            </a:pPr>
            <a:r>
              <a:rPr kumimoji="0" lang="en-US" altLang="es-CL" sz="2800" b="1" i="0" u="sng" strike="noStrike" cap="all" normalizeH="0" dirty="0">
                <a:ln>
                  <a:noFill/>
                </a:ln>
                <a:solidFill>
                  <a:schemeClr val="accent1"/>
                </a:solidFill>
                <a:latin typeface="AkayaKanadaka" panose="02010502080401010103" pitchFamily="2" charset="77"/>
                <a:ea typeface="+mj-ea"/>
                <a:cs typeface="AkayaKanadaka" panose="02010502080401010103" pitchFamily="2" charset="77"/>
              </a:rPr>
              <a:t>CIERRE ANTICIPADO de </a:t>
            </a:r>
            <a:r>
              <a:rPr kumimoji="0" lang="en-US" altLang="es-CL" sz="2800" b="1" i="0" u="sng" strike="noStrike" cap="all" normalizeH="0" dirty="0" err="1">
                <a:ln>
                  <a:noFill/>
                </a:ln>
                <a:solidFill>
                  <a:schemeClr val="accent1"/>
                </a:solidFill>
                <a:latin typeface="AkayaKanadaka" panose="02010502080401010103" pitchFamily="2" charset="77"/>
                <a:ea typeface="+mj-ea"/>
                <a:cs typeface="AkayaKanadaka" panose="02010502080401010103" pitchFamily="2" charset="77"/>
              </a:rPr>
              <a:t>año</a:t>
            </a:r>
            <a:endParaRPr kumimoji="0" lang="en-US" altLang="es-CL" sz="2800" b="0" i="0" u="none" strike="noStrike" cap="all" normalizeH="0" dirty="0">
              <a:ln>
                <a:noFill/>
              </a:ln>
              <a:solidFill>
                <a:schemeClr val="accent1"/>
              </a:solidFill>
              <a:latin typeface="AkayaKanadaka" panose="02010502080401010103" pitchFamily="2" charset="77"/>
              <a:ea typeface="+mj-ea"/>
              <a:cs typeface="AkayaKanadaka" panose="02010502080401010103" pitchFamily="2" charset="77"/>
            </a:endParaRPr>
          </a:p>
        </p:txBody>
      </p:sp>
      <p:graphicFrame>
        <p:nvGraphicFramePr>
          <p:cNvPr id="4" name="Marcador de contenido 3">
            <a:extLst>
              <a:ext uri="{FF2B5EF4-FFF2-40B4-BE49-F238E27FC236}">
                <a16:creationId xmlns="" xmlns:a16="http://schemas.microsoft.com/office/drawing/2014/main" id="{9B962CFD-DB71-269A-CBF8-21986645583D}"/>
              </a:ext>
            </a:extLst>
          </p:cNvPr>
          <p:cNvGraphicFramePr>
            <a:graphicFrameLocks noGrp="1"/>
          </p:cNvGraphicFramePr>
          <p:nvPr>
            <p:ph sz="quarter" idx="1"/>
            <p:extLst>
              <p:ext uri="{D42A27DB-BD31-4B8C-83A1-F6EECF244321}">
                <p14:modId xmlns:p14="http://schemas.microsoft.com/office/powerpoint/2010/main" val="1501195781"/>
              </p:ext>
            </p:extLst>
          </p:nvPr>
        </p:nvGraphicFramePr>
        <p:xfrm>
          <a:off x="5458691" y="1670662"/>
          <a:ext cx="6089844" cy="3389215"/>
        </p:xfrm>
        <a:graphic>
          <a:graphicData uri="http://schemas.openxmlformats.org/drawingml/2006/table">
            <a:tbl>
              <a:tblPr firstRow="1" bandRow="1">
                <a:tableStyleId>{5C22544A-7EE6-4342-B048-85BDC9FD1C3A}</a:tableStyleId>
              </a:tblPr>
              <a:tblGrid>
                <a:gridCol w="2484997">
                  <a:extLst>
                    <a:ext uri="{9D8B030D-6E8A-4147-A177-3AD203B41FA5}">
                      <a16:colId xmlns="" xmlns:a16="http://schemas.microsoft.com/office/drawing/2014/main" val="2319314257"/>
                    </a:ext>
                  </a:extLst>
                </a:gridCol>
                <a:gridCol w="3604847">
                  <a:extLst>
                    <a:ext uri="{9D8B030D-6E8A-4147-A177-3AD203B41FA5}">
                      <a16:colId xmlns="" xmlns:a16="http://schemas.microsoft.com/office/drawing/2014/main" val="2977777009"/>
                    </a:ext>
                  </a:extLst>
                </a:gridCol>
              </a:tblGrid>
              <a:tr h="902943">
                <a:tc>
                  <a:txBody>
                    <a:bodyPr/>
                    <a:lstStyle/>
                    <a:p>
                      <a:pPr algn="ctr">
                        <a:lnSpc>
                          <a:spcPct val="115000"/>
                        </a:lnSpc>
                        <a:spcAft>
                          <a:spcPts val="1000"/>
                        </a:spcAft>
                      </a:pPr>
                      <a:r>
                        <a:rPr lang="es-CL" sz="2400" dirty="0">
                          <a:effectLst/>
                          <a:latin typeface="AkayaKanadaka" panose="02010502080401010103" pitchFamily="2" charset="77"/>
                          <a:cs typeface="AkayaKanadaka" panose="02010502080401010103" pitchFamily="2" charset="77"/>
                        </a:rPr>
                        <a:t>CICLOS</a:t>
                      </a:r>
                      <a:endParaRPr lang="es-CL" sz="24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marL="457200" marR="289560" algn="ctr">
                        <a:lnSpc>
                          <a:spcPct val="115000"/>
                        </a:lnSpc>
                        <a:spcAft>
                          <a:spcPts val="1000"/>
                        </a:spcAft>
                      </a:pPr>
                      <a:r>
                        <a:rPr lang="es-CL" sz="2400" dirty="0" err="1">
                          <a:effectLst/>
                          <a:latin typeface="AkayaKanadaka" panose="02010502080401010103" pitchFamily="2" charset="77"/>
                          <a:cs typeface="AkayaKanadaka" panose="02010502080401010103" pitchFamily="2" charset="77"/>
                        </a:rPr>
                        <a:t>N°</a:t>
                      </a:r>
                      <a:r>
                        <a:rPr lang="es-CL" sz="2400" dirty="0">
                          <a:effectLst/>
                          <a:latin typeface="AkayaKanadaka" panose="02010502080401010103" pitchFamily="2" charset="77"/>
                          <a:cs typeface="AkayaKanadaka" panose="02010502080401010103" pitchFamily="2" charset="77"/>
                        </a:rPr>
                        <a:t> DE ALUMNAS </a:t>
                      </a:r>
                      <a:endParaRPr lang="es-CL" sz="24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893032065"/>
                  </a:ext>
                </a:extLst>
              </a:tr>
              <a:tr h="570180">
                <a:tc>
                  <a:txBody>
                    <a:bodyPr/>
                    <a:lstStyle/>
                    <a:p>
                      <a:pPr>
                        <a:lnSpc>
                          <a:spcPct val="115000"/>
                        </a:lnSpc>
                        <a:spcAft>
                          <a:spcPts val="1000"/>
                        </a:spcAft>
                      </a:pPr>
                      <a:r>
                        <a:rPr lang="es-CL" sz="2400" dirty="0">
                          <a:effectLst/>
                          <a:latin typeface="AkayaKanadaka" panose="02010502080401010103" pitchFamily="2" charset="77"/>
                          <a:cs typeface="AkayaKanadaka" panose="02010502080401010103" pitchFamily="2" charset="77"/>
                        </a:rPr>
                        <a:t>1° A 4° BÁSICO</a:t>
                      </a:r>
                      <a:endParaRPr lang="es-CL" sz="24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algn="ctr">
                        <a:lnSpc>
                          <a:spcPct val="115000"/>
                        </a:lnSpc>
                        <a:spcAft>
                          <a:spcPts val="1000"/>
                        </a:spcAft>
                      </a:pPr>
                      <a:r>
                        <a:rPr lang="es-CL" sz="2400" dirty="0">
                          <a:effectLst/>
                          <a:latin typeface="AkayaKanadaka" panose="02010502080401010103" pitchFamily="2" charset="77"/>
                          <a:cs typeface="AkayaKanadaka" panose="02010502080401010103" pitchFamily="2" charset="77"/>
                        </a:rPr>
                        <a:t> 3</a:t>
                      </a:r>
                      <a:endParaRPr lang="es-CL" sz="24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2599763277"/>
                  </a:ext>
                </a:extLst>
              </a:tr>
              <a:tr h="570180">
                <a:tc>
                  <a:txBody>
                    <a:bodyPr/>
                    <a:lstStyle/>
                    <a:p>
                      <a:pPr>
                        <a:lnSpc>
                          <a:spcPct val="115000"/>
                        </a:lnSpc>
                        <a:spcAft>
                          <a:spcPts val="1000"/>
                        </a:spcAft>
                      </a:pPr>
                      <a:r>
                        <a:rPr lang="es-CL" sz="2400">
                          <a:effectLst/>
                          <a:latin typeface="AkayaKanadaka" panose="02010502080401010103" pitchFamily="2" charset="77"/>
                          <a:cs typeface="AkayaKanadaka" panose="02010502080401010103" pitchFamily="2" charset="77"/>
                        </a:rPr>
                        <a:t>5° A 8° BÁSICO</a:t>
                      </a:r>
                      <a:endParaRPr lang="es-CL" sz="240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algn="ctr">
                        <a:lnSpc>
                          <a:spcPct val="115000"/>
                        </a:lnSpc>
                        <a:spcAft>
                          <a:spcPts val="1000"/>
                        </a:spcAft>
                      </a:pPr>
                      <a:r>
                        <a:rPr lang="es-CL" sz="2400" dirty="0">
                          <a:effectLst/>
                          <a:latin typeface="AkayaKanadaka" panose="02010502080401010103" pitchFamily="2" charset="77"/>
                          <a:cs typeface="AkayaKanadaka" panose="02010502080401010103" pitchFamily="2" charset="77"/>
                        </a:rPr>
                        <a:t>11</a:t>
                      </a:r>
                      <a:endParaRPr lang="es-CL" sz="24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312731868"/>
                  </a:ext>
                </a:extLst>
              </a:tr>
              <a:tr h="570180">
                <a:tc>
                  <a:txBody>
                    <a:bodyPr/>
                    <a:lstStyle/>
                    <a:p>
                      <a:pPr>
                        <a:lnSpc>
                          <a:spcPct val="115000"/>
                        </a:lnSpc>
                        <a:spcAft>
                          <a:spcPts val="1000"/>
                        </a:spcAft>
                      </a:pPr>
                      <a:r>
                        <a:rPr lang="es-CL" sz="2400">
                          <a:effectLst/>
                          <a:latin typeface="AkayaKanadaka" panose="02010502080401010103" pitchFamily="2" charset="77"/>
                          <a:cs typeface="AkayaKanadaka" panose="02010502080401010103" pitchFamily="2" charset="77"/>
                        </a:rPr>
                        <a:t>1° A 4°MEDIO </a:t>
                      </a:r>
                      <a:endParaRPr lang="es-CL" sz="240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algn="ctr">
                        <a:lnSpc>
                          <a:spcPct val="115000"/>
                        </a:lnSpc>
                        <a:spcAft>
                          <a:spcPts val="1000"/>
                        </a:spcAft>
                      </a:pPr>
                      <a:r>
                        <a:rPr lang="es-CL" sz="2400" dirty="0">
                          <a:effectLst/>
                          <a:latin typeface="AkayaKanadaka" panose="02010502080401010103" pitchFamily="2" charset="77"/>
                          <a:cs typeface="AkayaKanadaka" panose="02010502080401010103" pitchFamily="2" charset="77"/>
                        </a:rPr>
                        <a:t>42</a:t>
                      </a:r>
                      <a:endParaRPr lang="es-CL" sz="24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1772279006"/>
                  </a:ext>
                </a:extLst>
              </a:tr>
              <a:tr h="570180">
                <a:tc>
                  <a:txBody>
                    <a:bodyPr/>
                    <a:lstStyle/>
                    <a:p>
                      <a:pPr>
                        <a:lnSpc>
                          <a:spcPct val="115000"/>
                        </a:lnSpc>
                        <a:spcAft>
                          <a:spcPts val="1000"/>
                        </a:spcAft>
                      </a:pPr>
                      <a:r>
                        <a:rPr lang="es-CL" sz="24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Total </a:t>
                      </a:r>
                    </a:p>
                  </a:txBody>
                  <a:tcPr marL="100472" marR="100472" marT="100472" marB="100472"/>
                </a:tc>
                <a:tc>
                  <a:txBody>
                    <a:bodyPr/>
                    <a:lstStyle/>
                    <a:p>
                      <a:pPr algn="ctr">
                        <a:lnSpc>
                          <a:spcPct val="115000"/>
                        </a:lnSpc>
                        <a:spcAft>
                          <a:spcPts val="1000"/>
                        </a:spcAft>
                      </a:pPr>
                      <a:r>
                        <a:rPr lang="es-CL" sz="24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56</a:t>
                      </a:r>
                    </a:p>
                  </a:txBody>
                  <a:tcPr marL="100472" marR="100472" marT="100472" marB="100472"/>
                </a:tc>
                <a:extLst>
                  <a:ext uri="{0D108BD9-81ED-4DB2-BD59-A6C34878D82A}">
                    <a16:rowId xmlns="" xmlns:a16="http://schemas.microsoft.com/office/drawing/2014/main" val="3704439691"/>
                  </a:ext>
                </a:extLst>
              </a:tr>
            </a:tbl>
          </a:graphicData>
        </a:graphic>
      </p:graphicFrame>
    </p:spTree>
    <p:extLst>
      <p:ext uri="{BB962C8B-B14F-4D97-AF65-F5344CB8AC3E}">
        <p14:creationId xmlns:p14="http://schemas.microsoft.com/office/powerpoint/2010/main" val="43740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17ECE5A3-3474-AF2E-D41E-52DE86E0234A}"/>
              </a:ext>
            </a:extLst>
          </p:cNvPr>
          <p:cNvSpPr>
            <a:spLocks noChangeArrowheads="1"/>
          </p:cNvSpPr>
          <p:nvPr/>
        </p:nvSpPr>
        <p:spPr bwMode="auto">
          <a:xfrm>
            <a:off x="939408" y="2679896"/>
            <a:ext cx="3433299" cy="10175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s-CL" sz="2800" b="1" i="0" u="sng" strike="noStrike" cap="all" normalizeH="0" dirty="0">
                <a:ln>
                  <a:noFill/>
                </a:ln>
                <a:solidFill>
                  <a:schemeClr val="accent1"/>
                </a:solidFill>
                <a:latin typeface="AkayaKanadaka" panose="02010502080401010103" pitchFamily="2" charset="77"/>
                <a:ea typeface="+mj-ea"/>
                <a:cs typeface="AkayaKanadaka" panose="02010502080401010103" pitchFamily="2" charset="77"/>
              </a:rPr>
              <a:t>REPITENCIAS:</a:t>
            </a:r>
            <a:r>
              <a:rPr kumimoji="0" lang="en-US" altLang="es-CL" sz="2800" b="1" i="0" u="none" strike="noStrike" cap="all" normalizeH="0" dirty="0">
                <a:ln>
                  <a:noFill/>
                </a:ln>
                <a:solidFill>
                  <a:schemeClr val="accent1"/>
                </a:solidFill>
                <a:latin typeface="AkayaKanadaka" panose="02010502080401010103" pitchFamily="2" charset="77"/>
                <a:ea typeface="+mj-ea"/>
                <a:cs typeface="AkayaKanadaka" panose="02010502080401010103" pitchFamily="2" charset="77"/>
              </a:rPr>
              <a:t> </a:t>
            </a:r>
            <a:endParaRPr kumimoji="0" lang="en-US" altLang="es-CL" sz="2800" b="0" i="0" u="none" strike="noStrike" cap="all" normalizeH="0" dirty="0">
              <a:ln>
                <a:noFill/>
              </a:ln>
              <a:solidFill>
                <a:schemeClr val="accent1"/>
              </a:solidFill>
              <a:latin typeface="AkayaKanadaka" panose="02010502080401010103" pitchFamily="2" charset="77"/>
              <a:ea typeface="+mj-ea"/>
              <a:cs typeface="AkayaKanadaka" panose="02010502080401010103" pitchFamily="2" charset="77"/>
            </a:endParaRPr>
          </a:p>
        </p:txBody>
      </p:sp>
      <p:graphicFrame>
        <p:nvGraphicFramePr>
          <p:cNvPr id="4" name="Marcador de contenido 3">
            <a:extLst>
              <a:ext uri="{FF2B5EF4-FFF2-40B4-BE49-F238E27FC236}">
                <a16:creationId xmlns="" xmlns:a16="http://schemas.microsoft.com/office/drawing/2014/main" id="{61DEC59B-0FE1-0F96-1128-370DDCD6025E}"/>
              </a:ext>
            </a:extLst>
          </p:cNvPr>
          <p:cNvGraphicFramePr>
            <a:graphicFrameLocks noGrp="1"/>
          </p:cNvGraphicFramePr>
          <p:nvPr>
            <p:ph sz="quarter" idx="1"/>
            <p:extLst>
              <p:ext uri="{D42A27DB-BD31-4B8C-83A1-F6EECF244321}">
                <p14:modId xmlns:p14="http://schemas.microsoft.com/office/powerpoint/2010/main" val="4001898114"/>
              </p:ext>
            </p:extLst>
          </p:nvPr>
        </p:nvGraphicFramePr>
        <p:xfrm>
          <a:off x="4677507" y="1492381"/>
          <a:ext cx="6753797" cy="3642327"/>
        </p:xfrm>
        <a:graphic>
          <a:graphicData uri="http://schemas.openxmlformats.org/drawingml/2006/table">
            <a:tbl>
              <a:tblPr firstRow="1" bandRow="1">
                <a:tableStyleId>{5C22544A-7EE6-4342-B048-85BDC9FD1C3A}</a:tableStyleId>
              </a:tblPr>
              <a:tblGrid>
                <a:gridCol w="2768480">
                  <a:extLst>
                    <a:ext uri="{9D8B030D-6E8A-4147-A177-3AD203B41FA5}">
                      <a16:colId xmlns="" xmlns:a16="http://schemas.microsoft.com/office/drawing/2014/main" val="1131737727"/>
                    </a:ext>
                  </a:extLst>
                </a:gridCol>
                <a:gridCol w="3985317">
                  <a:extLst>
                    <a:ext uri="{9D8B030D-6E8A-4147-A177-3AD203B41FA5}">
                      <a16:colId xmlns="" xmlns:a16="http://schemas.microsoft.com/office/drawing/2014/main" val="2930462455"/>
                    </a:ext>
                  </a:extLst>
                </a:gridCol>
              </a:tblGrid>
              <a:tr h="1197643">
                <a:tc>
                  <a:txBody>
                    <a:bodyPr/>
                    <a:lstStyle/>
                    <a:p>
                      <a:pPr algn="ctr">
                        <a:lnSpc>
                          <a:spcPct val="115000"/>
                        </a:lnSpc>
                        <a:spcAft>
                          <a:spcPts val="1000"/>
                        </a:spcAft>
                      </a:pPr>
                      <a:r>
                        <a:rPr lang="es-CL" sz="2800" dirty="0">
                          <a:effectLst/>
                          <a:latin typeface="AkayaKanadaka" panose="02010502080401010103" pitchFamily="2" charset="77"/>
                          <a:cs typeface="AkayaKanadaka" panose="02010502080401010103" pitchFamily="2" charset="77"/>
                        </a:rPr>
                        <a:t>CICLOS</a:t>
                      </a:r>
                      <a:endParaRPr lang="es-CL" sz="2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marL="457200" marR="289560" algn="ctr">
                        <a:lnSpc>
                          <a:spcPct val="115000"/>
                        </a:lnSpc>
                        <a:spcAft>
                          <a:spcPts val="1000"/>
                        </a:spcAft>
                      </a:pPr>
                      <a:r>
                        <a:rPr lang="es-CL" sz="2800" dirty="0">
                          <a:effectLst/>
                          <a:latin typeface="AkayaKanadaka" panose="02010502080401010103" pitchFamily="2" charset="77"/>
                          <a:cs typeface="AkayaKanadaka" panose="02010502080401010103" pitchFamily="2" charset="77"/>
                        </a:rPr>
                        <a:t>N° DE ALUMNAS </a:t>
                      </a:r>
                      <a:endParaRPr lang="es-CL" sz="2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2961149987"/>
                  </a:ext>
                </a:extLst>
              </a:tr>
              <a:tr h="803454">
                <a:tc>
                  <a:txBody>
                    <a:bodyPr/>
                    <a:lstStyle/>
                    <a:p>
                      <a:pPr>
                        <a:lnSpc>
                          <a:spcPct val="115000"/>
                        </a:lnSpc>
                        <a:spcAft>
                          <a:spcPts val="1000"/>
                        </a:spcAft>
                      </a:pPr>
                      <a:r>
                        <a:rPr lang="es-CL" sz="2800" dirty="0">
                          <a:effectLst/>
                          <a:latin typeface="AkayaKanadaka" panose="02010502080401010103" pitchFamily="2" charset="77"/>
                          <a:cs typeface="AkayaKanadaka" panose="02010502080401010103" pitchFamily="2" charset="77"/>
                        </a:rPr>
                        <a:t>1° A 4° BÁSICO</a:t>
                      </a:r>
                      <a:endParaRPr lang="es-CL" sz="2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algn="ctr">
                        <a:lnSpc>
                          <a:spcPct val="115000"/>
                        </a:lnSpc>
                        <a:spcAft>
                          <a:spcPts val="1000"/>
                        </a:spcAft>
                      </a:pPr>
                      <a:r>
                        <a:rPr lang="es-CL" sz="2800" dirty="0">
                          <a:effectLst/>
                          <a:latin typeface="AkayaKanadaka" panose="02010502080401010103" pitchFamily="2" charset="77"/>
                          <a:cs typeface="AkayaKanadaka" panose="02010502080401010103" pitchFamily="2" charset="77"/>
                        </a:rPr>
                        <a:t>2</a:t>
                      </a:r>
                      <a:endParaRPr lang="es-CL" sz="2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2668364145"/>
                  </a:ext>
                </a:extLst>
              </a:tr>
              <a:tr h="832338">
                <a:tc>
                  <a:txBody>
                    <a:bodyPr/>
                    <a:lstStyle/>
                    <a:p>
                      <a:pPr>
                        <a:lnSpc>
                          <a:spcPct val="115000"/>
                        </a:lnSpc>
                        <a:spcAft>
                          <a:spcPts val="1000"/>
                        </a:spcAft>
                      </a:pPr>
                      <a:r>
                        <a:rPr lang="es-CL" sz="2800">
                          <a:effectLst/>
                          <a:latin typeface="AkayaKanadaka" panose="02010502080401010103" pitchFamily="2" charset="77"/>
                          <a:cs typeface="AkayaKanadaka" panose="02010502080401010103" pitchFamily="2" charset="77"/>
                        </a:rPr>
                        <a:t>5° A 8° BÁSICO</a:t>
                      </a:r>
                      <a:endParaRPr lang="es-CL" sz="280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algn="ctr">
                        <a:lnSpc>
                          <a:spcPct val="115000"/>
                        </a:lnSpc>
                        <a:spcAft>
                          <a:spcPts val="1000"/>
                        </a:spcAft>
                      </a:pPr>
                      <a:r>
                        <a:rPr lang="es-CL" sz="2800" dirty="0">
                          <a:effectLst/>
                          <a:latin typeface="AkayaKanadaka" panose="02010502080401010103" pitchFamily="2" charset="77"/>
                          <a:cs typeface="AkayaKanadaka" panose="02010502080401010103" pitchFamily="2" charset="77"/>
                        </a:rPr>
                        <a:t>5</a:t>
                      </a:r>
                      <a:endParaRPr lang="es-CL" sz="2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3362003222"/>
                  </a:ext>
                </a:extLst>
              </a:tr>
              <a:tr h="808892">
                <a:tc>
                  <a:txBody>
                    <a:bodyPr/>
                    <a:lstStyle/>
                    <a:p>
                      <a:pPr>
                        <a:lnSpc>
                          <a:spcPct val="115000"/>
                        </a:lnSpc>
                        <a:spcAft>
                          <a:spcPts val="1000"/>
                        </a:spcAft>
                      </a:pPr>
                      <a:r>
                        <a:rPr lang="es-CL" sz="2800">
                          <a:effectLst/>
                          <a:latin typeface="AkayaKanadaka" panose="02010502080401010103" pitchFamily="2" charset="77"/>
                          <a:cs typeface="AkayaKanadaka" panose="02010502080401010103" pitchFamily="2" charset="77"/>
                        </a:rPr>
                        <a:t>1° A 4°MEDIO </a:t>
                      </a:r>
                      <a:endParaRPr lang="es-CL" sz="280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tc>
                  <a:txBody>
                    <a:bodyPr/>
                    <a:lstStyle/>
                    <a:p>
                      <a:pPr algn="ctr">
                        <a:lnSpc>
                          <a:spcPct val="115000"/>
                        </a:lnSpc>
                        <a:spcAft>
                          <a:spcPts val="1000"/>
                        </a:spcAft>
                      </a:pPr>
                      <a:r>
                        <a:rPr lang="es-CL" sz="2800" dirty="0">
                          <a:effectLst/>
                          <a:latin typeface="AkayaKanadaka" panose="02010502080401010103" pitchFamily="2" charset="77"/>
                          <a:cs typeface="AkayaKanadaka" panose="02010502080401010103" pitchFamily="2" charset="77"/>
                        </a:rPr>
                        <a:t>6</a:t>
                      </a:r>
                      <a:endParaRPr lang="es-CL" sz="2800" dirty="0">
                        <a:effectLst/>
                        <a:latin typeface="AkayaKanadaka" panose="02010502080401010103" pitchFamily="2" charset="77"/>
                        <a:ea typeface="Calibri" panose="020F0502020204030204" pitchFamily="34" charset="0"/>
                        <a:cs typeface="AkayaKanadaka" panose="02010502080401010103" pitchFamily="2" charset="77"/>
                      </a:endParaRPr>
                    </a:p>
                  </a:txBody>
                  <a:tcPr marL="100472" marR="100472" marT="100472" marB="100472"/>
                </a:tc>
                <a:extLst>
                  <a:ext uri="{0D108BD9-81ED-4DB2-BD59-A6C34878D82A}">
                    <a16:rowId xmlns="" xmlns:a16="http://schemas.microsoft.com/office/drawing/2014/main" val="2755461238"/>
                  </a:ext>
                </a:extLst>
              </a:tr>
            </a:tbl>
          </a:graphicData>
        </a:graphic>
      </p:graphicFrame>
    </p:spTree>
    <p:extLst>
      <p:ext uri="{BB962C8B-B14F-4D97-AF65-F5344CB8AC3E}">
        <p14:creationId xmlns:p14="http://schemas.microsoft.com/office/powerpoint/2010/main" val="161434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2BE591-BFF1-C5BE-6583-E1C4AE1AC12F}"/>
              </a:ext>
            </a:extLst>
          </p:cNvPr>
          <p:cNvSpPr>
            <a:spLocks noGrp="1"/>
          </p:cNvSpPr>
          <p:nvPr>
            <p:ph type="title"/>
          </p:nvPr>
        </p:nvSpPr>
        <p:spPr>
          <a:xfrm>
            <a:off x="611162" y="2309446"/>
            <a:ext cx="4113238" cy="1803008"/>
          </a:xfrm>
        </p:spPr>
        <p:txBody>
          <a:bodyPr vert="horz" lIns="91440" tIns="45720" rIns="91440" bIns="45720" rtlCol="0" anchor="b">
            <a:normAutofit/>
          </a:bodyPr>
          <a:lstStyle/>
          <a:p>
            <a:r>
              <a:rPr lang="es-CL" sz="3200" b="1" dirty="0">
                <a:latin typeface="AkayaKanadaka" panose="02010502080401010103" pitchFamily="2" charset="77"/>
                <a:cs typeface="AkayaKanadaka" panose="02010502080401010103" pitchFamily="2" charset="77"/>
              </a:rPr>
              <a:t>Resultado PAES</a:t>
            </a:r>
            <a:br>
              <a:rPr lang="es-CL" sz="3200" b="1" dirty="0">
                <a:latin typeface="AkayaKanadaka" panose="02010502080401010103" pitchFamily="2" charset="77"/>
                <a:cs typeface="AkayaKanadaka" panose="02010502080401010103" pitchFamily="2" charset="77"/>
              </a:rPr>
            </a:br>
            <a:r>
              <a:rPr lang="es-CL" sz="1800" b="1" dirty="0">
                <a:solidFill>
                  <a:schemeClr val="tx1"/>
                </a:solidFill>
                <a:latin typeface="AkayaKanadaka" panose="02010502080401010103" pitchFamily="2" charset="77"/>
                <a:cs typeface="AkayaKanadaka" panose="02010502080401010103" pitchFamily="2" charset="77"/>
              </a:rPr>
              <a:t>solo 66 estudiantes autorizaron publicación de sus resultados </a:t>
            </a:r>
          </a:p>
        </p:txBody>
      </p:sp>
      <p:graphicFrame>
        <p:nvGraphicFramePr>
          <p:cNvPr id="4" name="Marcador de contenido 3">
            <a:extLst>
              <a:ext uri="{FF2B5EF4-FFF2-40B4-BE49-F238E27FC236}">
                <a16:creationId xmlns="" xmlns:a16="http://schemas.microsoft.com/office/drawing/2014/main" id="{F9CFBBEF-87B4-83BF-0900-1E5B9BDE9FC4}"/>
              </a:ext>
            </a:extLst>
          </p:cNvPr>
          <p:cNvGraphicFramePr>
            <a:graphicFrameLocks noGrp="1"/>
          </p:cNvGraphicFramePr>
          <p:nvPr>
            <p:ph sz="quarter" idx="1"/>
            <p:extLst>
              <p:ext uri="{D42A27DB-BD31-4B8C-83A1-F6EECF244321}">
                <p14:modId xmlns:p14="http://schemas.microsoft.com/office/powerpoint/2010/main" val="311526839"/>
              </p:ext>
            </p:extLst>
          </p:nvPr>
        </p:nvGraphicFramePr>
        <p:xfrm>
          <a:off x="5372036" y="1534018"/>
          <a:ext cx="5069756" cy="3233796"/>
        </p:xfrm>
        <a:graphic>
          <a:graphicData uri="http://schemas.openxmlformats.org/drawingml/2006/table">
            <a:tbl>
              <a:tblPr firstRow="1" bandRow="1"/>
              <a:tblGrid>
                <a:gridCol w="1083117">
                  <a:extLst>
                    <a:ext uri="{9D8B030D-6E8A-4147-A177-3AD203B41FA5}">
                      <a16:colId xmlns="" xmlns:a16="http://schemas.microsoft.com/office/drawing/2014/main" val="2525012988"/>
                    </a:ext>
                  </a:extLst>
                </a:gridCol>
                <a:gridCol w="1468582">
                  <a:extLst>
                    <a:ext uri="{9D8B030D-6E8A-4147-A177-3AD203B41FA5}">
                      <a16:colId xmlns="" xmlns:a16="http://schemas.microsoft.com/office/drawing/2014/main" val="477152849"/>
                    </a:ext>
                  </a:extLst>
                </a:gridCol>
                <a:gridCol w="1613215">
                  <a:extLst>
                    <a:ext uri="{9D8B030D-6E8A-4147-A177-3AD203B41FA5}">
                      <a16:colId xmlns="" xmlns:a16="http://schemas.microsoft.com/office/drawing/2014/main" val="3259133108"/>
                    </a:ext>
                  </a:extLst>
                </a:gridCol>
                <a:gridCol w="904842">
                  <a:extLst>
                    <a:ext uri="{9D8B030D-6E8A-4147-A177-3AD203B41FA5}">
                      <a16:colId xmlns="" xmlns:a16="http://schemas.microsoft.com/office/drawing/2014/main" val="3058787265"/>
                    </a:ext>
                  </a:extLst>
                </a:gridCol>
              </a:tblGrid>
              <a:tr h="889516">
                <a:tc>
                  <a:txBody>
                    <a:bodyPr/>
                    <a:lstStyle/>
                    <a:p>
                      <a:pPr algn="ctr"/>
                      <a:r>
                        <a:rPr lang="es-CL" sz="2000" b="1" dirty="0">
                          <a:effectLst/>
                          <a:latin typeface="AkayaKanadaka" panose="02010502080401010103" pitchFamily="2" charset="77"/>
                          <a:cs typeface="AkayaKanadaka" panose="02010502080401010103" pitchFamily="2" charset="77"/>
                        </a:rPr>
                        <a:t>Prueba </a:t>
                      </a:r>
                      <a:endParaRPr lang="es-CL" sz="2000" dirty="0">
                        <a:effectLst/>
                        <a:latin typeface="AkayaKanadaka" panose="02010502080401010103" pitchFamily="2" charset="77"/>
                        <a:cs typeface="AkayaKanadaka" panose="02010502080401010103" pitchFamily="2" charset="77"/>
                      </a:endParaRPr>
                    </a:p>
                  </a:txBody>
                  <a:tcPr marL="49221" marR="49221"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ctr"/>
                      <a:r>
                        <a:rPr lang="es-CL" sz="2000" b="1" dirty="0">
                          <a:effectLst/>
                          <a:latin typeface="AkayaKanadaka" panose="02010502080401010103" pitchFamily="2" charset="77"/>
                          <a:cs typeface="AkayaKanadaka" panose="02010502080401010103" pitchFamily="2" charset="77"/>
                        </a:rPr>
                        <a:t>Núm. Estudiantes</a:t>
                      </a:r>
                      <a:endParaRPr lang="es-CL" sz="2000" dirty="0">
                        <a:effectLst/>
                        <a:latin typeface="AkayaKanadaka" panose="02010502080401010103" pitchFamily="2" charset="77"/>
                        <a:cs typeface="AkayaKanadaka" panose="02010502080401010103" pitchFamily="2" charset="77"/>
                      </a:endParaRP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ctr"/>
                      <a:r>
                        <a:rPr lang="es-CL" sz="2000" b="1" dirty="0">
                          <a:effectLst/>
                          <a:latin typeface="AkayaKanadaka" panose="02010502080401010103" pitchFamily="2" charset="77"/>
                          <a:cs typeface="AkayaKanadaka" panose="02010502080401010103" pitchFamily="2" charset="77"/>
                        </a:rPr>
                        <a:t>Promedio </a:t>
                      </a:r>
                      <a:endParaRPr lang="es-CL" sz="2000" dirty="0">
                        <a:effectLst/>
                        <a:latin typeface="AkayaKanadaka" panose="02010502080401010103" pitchFamily="2" charset="77"/>
                        <a:cs typeface="AkayaKanadaka" panose="02010502080401010103" pitchFamily="2" charset="77"/>
                      </a:endParaRP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ctr"/>
                      <a:r>
                        <a:rPr lang="es-CL" sz="2000" b="1" dirty="0">
                          <a:solidFill>
                            <a:srgbClr val="FF0000"/>
                          </a:solidFill>
                          <a:effectLst/>
                          <a:latin typeface="AkayaKanadaka" panose="02010502080401010103" pitchFamily="2" charset="77"/>
                          <a:cs typeface="AkayaKanadaka" panose="02010502080401010103" pitchFamily="2" charset="77"/>
                        </a:rPr>
                        <a:t>Más alto </a:t>
                      </a:r>
                      <a:endParaRPr lang="es-CL" sz="2000" dirty="0">
                        <a:solidFill>
                          <a:srgbClr val="FF0000"/>
                        </a:solidFill>
                        <a:effectLst/>
                        <a:latin typeface="AkayaKanadaka" panose="02010502080401010103" pitchFamily="2" charset="77"/>
                        <a:cs typeface="AkayaKanadaka" panose="02010502080401010103" pitchFamily="2" charset="77"/>
                      </a:endParaRP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 xmlns:a16="http://schemas.microsoft.com/office/drawing/2014/main" val="1442286057"/>
                  </a:ext>
                </a:extLst>
              </a:tr>
              <a:tr h="468856">
                <a:tc>
                  <a:txBody>
                    <a:bodyPr/>
                    <a:lstStyle/>
                    <a:p>
                      <a:r>
                        <a:rPr lang="es-CL" sz="2000" dirty="0">
                          <a:effectLst/>
                          <a:latin typeface="AkayaKanadaka" panose="02010502080401010103" pitchFamily="2" charset="77"/>
                          <a:cs typeface="AkayaKanadaka" panose="02010502080401010103" pitchFamily="2" charset="77"/>
                        </a:rPr>
                        <a:t>CL </a:t>
                      </a:r>
                    </a:p>
                  </a:txBody>
                  <a:tcPr marL="49221" marR="49221"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66</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654</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dirty="0">
                          <a:solidFill>
                            <a:srgbClr val="FF0000"/>
                          </a:solidFill>
                          <a:effectLst/>
                          <a:latin typeface="AkayaKanadaka" panose="02010502080401010103" pitchFamily="2" charset="77"/>
                          <a:cs typeface="AkayaKanadaka" panose="02010502080401010103" pitchFamily="2" charset="77"/>
                        </a:rPr>
                        <a:t>899</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 xmlns:a16="http://schemas.microsoft.com/office/drawing/2014/main" val="313431852"/>
                  </a:ext>
                </a:extLst>
              </a:tr>
              <a:tr h="468856">
                <a:tc>
                  <a:txBody>
                    <a:bodyPr/>
                    <a:lstStyle/>
                    <a:p>
                      <a:r>
                        <a:rPr lang="es-CL" sz="2000">
                          <a:effectLst/>
                          <a:latin typeface="AkayaKanadaka" panose="02010502080401010103" pitchFamily="2" charset="77"/>
                          <a:cs typeface="AkayaKanadaka" panose="02010502080401010103" pitchFamily="2" charset="77"/>
                        </a:rPr>
                        <a:t>M1</a:t>
                      </a:r>
                    </a:p>
                  </a:txBody>
                  <a:tcPr marL="49221" marR="49221"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65</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637</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dirty="0">
                          <a:solidFill>
                            <a:srgbClr val="FF0000"/>
                          </a:solidFill>
                          <a:effectLst/>
                          <a:latin typeface="AkayaKanadaka" panose="02010502080401010103" pitchFamily="2" charset="77"/>
                          <a:cs typeface="AkayaKanadaka" panose="02010502080401010103" pitchFamily="2" charset="77"/>
                        </a:rPr>
                        <a:t>897</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 xmlns:a16="http://schemas.microsoft.com/office/drawing/2014/main" val="3553970631"/>
                  </a:ext>
                </a:extLst>
              </a:tr>
              <a:tr h="468856">
                <a:tc>
                  <a:txBody>
                    <a:bodyPr/>
                    <a:lstStyle/>
                    <a:p>
                      <a:r>
                        <a:rPr lang="es-CL" sz="2000">
                          <a:effectLst/>
                          <a:latin typeface="AkayaKanadaka" panose="02010502080401010103" pitchFamily="2" charset="77"/>
                          <a:cs typeface="AkayaKanadaka" panose="02010502080401010103" pitchFamily="2" charset="77"/>
                        </a:rPr>
                        <a:t>HYCS</a:t>
                      </a:r>
                    </a:p>
                  </a:txBody>
                  <a:tcPr marL="49221" marR="49221"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30</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527</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dirty="0">
                          <a:solidFill>
                            <a:srgbClr val="FF0000"/>
                          </a:solidFill>
                          <a:effectLst/>
                          <a:latin typeface="AkayaKanadaka" panose="02010502080401010103" pitchFamily="2" charset="77"/>
                          <a:cs typeface="AkayaKanadaka" panose="02010502080401010103" pitchFamily="2" charset="77"/>
                        </a:rPr>
                        <a:t>832</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 xmlns:a16="http://schemas.microsoft.com/office/drawing/2014/main" val="3122878545"/>
                  </a:ext>
                </a:extLst>
              </a:tr>
              <a:tr h="468856">
                <a:tc>
                  <a:txBody>
                    <a:bodyPr/>
                    <a:lstStyle/>
                    <a:p>
                      <a:r>
                        <a:rPr lang="es-CL" sz="2000">
                          <a:effectLst/>
                          <a:latin typeface="AkayaKanadaka" panose="02010502080401010103" pitchFamily="2" charset="77"/>
                          <a:cs typeface="AkayaKanadaka" panose="02010502080401010103" pitchFamily="2" charset="77"/>
                        </a:rPr>
                        <a:t>CS</a:t>
                      </a:r>
                    </a:p>
                  </a:txBody>
                  <a:tcPr marL="49221" marR="49221"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54</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524</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r"/>
                      <a:r>
                        <a:rPr lang="es-CL" sz="2000" dirty="0">
                          <a:solidFill>
                            <a:srgbClr val="FF0000"/>
                          </a:solidFill>
                          <a:effectLst/>
                          <a:latin typeface="AkayaKanadaka" panose="02010502080401010103" pitchFamily="2" charset="77"/>
                          <a:cs typeface="AkayaKanadaka" panose="02010502080401010103" pitchFamily="2" charset="77"/>
                        </a:rPr>
                        <a:t>765</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 xmlns:a16="http://schemas.microsoft.com/office/drawing/2014/main" val="449113865"/>
                  </a:ext>
                </a:extLst>
              </a:tr>
              <a:tr h="468856">
                <a:tc>
                  <a:txBody>
                    <a:bodyPr/>
                    <a:lstStyle/>
                    <a:p>
                      <a:r>
                        <a:rPr lang="es-CL" sz="2000">
                          <a:effectLst/>
                          <a:latin typeface="AkayaKanadaka" panose="02010502080401010103" pitchFamily="2" charset="77"/>
                          <a:cs typeface="AkayaKanadaka" panose="02010502080401010103" pitchFamily="2" charset="77"/>
                        </a:rPr>
                        <a:t>M2</a:t>
                      </a:r>
                    </a:p>
                  </a:txBody>
                  <a:tcPr marL="49221" marR="49221" marT="0" marB="0" anchor="ctr">
                    <a:lnL w="7620"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21</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a:r>
                        <a:rPr lang="es-CL" sz="2000">
                          <a:effectLst/>
                          <a:latin typeface="AkayaKanadaka" panose="02010502080401010103" pitchFamily="2" charset="77"/>
                          <a:cs typeface="AkayaKanadaka" panose="02010502080401010103" pitchFamily="2" charset="77"/>
                        </a:rPr>
                        <a:t>403</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a:r>
                        <a:rPr lang="es-CL" sz="2000" dirty="0">
                          <a:solidFill>
                            <a:srgbClr val="FF0000"/>
                          </a:solidFill>
                          <a:effectLst/>
                          <a:latin typeface="AkayaKanadaka" panose="02010502080401010103" pitchFamily="2" charset="77"/>
                          <a:cs typeface="AkayaKanadaka" panose="02010502080401010103" pitchFamily="2" charset="77"/>
                        </a:rPr>
                        <a:t>548</a:t>
                      </a:r>
                    </a:p>
                  </a:txBody>
                  <a:tcPr marL="49221" marR="49221"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85637431"/>
                  </a:ext>
                </a:extLst>
              </a:tr>
            </a:tbl>
          </a:graphicData>
        </a:graphic>
      </p:graphicFrame>
    </p:spTree>
    <p:extLst>
      <p:ext uri="{BB962C8B-B14F-4D97-AF65-F5344CB8AC3E}">
        <p14:creationId xmlns:p14="http://schemas.microsoft.com/office/powerpoint/2010/main" val="30824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FEC292-A836-7059-333B-D5775B96C4BC}"/>
              </a:ext>
            </a:extLst>
          </p:cNvPr>
          <p:cNvSpPr>
            <a:spLocks noGrp="1"/>
          </p:cNvSpPr>
          <p:nvPr>
            <p:ph type="title"/>
          </p:nvPr>
        </p:nvSpPr>
        <p:spPr>
          <a:xfrm>
            <a:off x="914401" y="1226604"/>
            <a:ext cx="10188575" cy="4764504"/>
          </a:xfrm>
        </p:spPr>
        <p:txBody>
          <a:bodyPr>
            <a:noAutofit/>
          </a:bodyPr>
          <a:lstStyle/>
          <a:p>
            <a:pPr marR="289560">
              <a:lnSpc>
                <a:spcPct val="115000"/>
              </a:lnSpc>
              <a:spcAft>
                <a:spcPts val="1000"/>
              </a:spcAft>
            </a:pPr>
            <a:r>
              <a:rPr lang="es-CL" sz="2000" b="1" dirty="0">
                <a:effectLst/>
                <a:latin typeface="AkayaKanadaka" panose="02010502080401010103" pitchFamily="2" charset="77"/>
                <a:ea typeface="Calibri" panose="020F0502020204030204" pitchFamily="34" charset="0"/>
                <a:cs typeface="AkayaKanadaka" panose="02010502080401010103" pitchFamily="2" charset="77"/>
              </a:rPr>
              <a:t/>
            </a:r>
            <a:br>
              <a:rPr lang="es-CL" sz="2000" b="1" dirty="0">
                <a:effectLst/>
                <a:latin typeface="AkayaKanadaka" panose="02010502080401010103" pitchFamily="2" charset="77"/>
                <a:ea typeface="Calibri" panose="020F0502020204030204" pitchFamily="34" charset="0"/>
                <a:cs typeface="AkayaKanadaka" panose="02010502080401010103" pitchFamily="2" charset="77"/>
              </a:rPr>
            </a:br>
            <a:r>
              <a:rPr lang="es-CL" sz="2000" b="1" dirty="0">
                <a:effectLst/>
                <a:latin typeface="AkayaKanadaka" panose="02010502080401010103" pitchFamily="2" charset="77"/>
                <a:ea typeface="Calibri" panose="020F0502020204030204" pitchFamily="34" charset="0"/>
                <a:cs typeface="AkayaKanadaka" panose="02010502080401010103" pitchFamily="2" charset="77"/>
              </a:rPr>
              <a:t/>
            </a:r>
            <a:br>
              <a:rPr lang="es-CL" sz="2000" b="1" dirty="0">
                <a:effectLst/>
                <a:latin typeface="AkayaKanadaka" panose="02010502080401010103" pitchFamily="2" charset="77"/>
                <a:ea typeface="Calibri" panose="020F0502020204030204" pitchFamily="34" charset="0"/>
                <a:cs typeface="AkayaKanadaka" panose="02010502080401010103" pitchFamily="2" charset="77"/>
              </a:rPr>
            </a:br>
            <a:r>
              <a:rPr lang="es-CL" sz="2000" b="1" dirty="0">
                <a:effectLst/>
                <a:latin typeface="AkayaKanadaka" panose="02010502080401010103" pitchFamily="2" charset="77"/>
                <a:ea typeface="Calibri" panose="020F0502020204030204" pitchFamily="34" charset="0"/>
                <a:cs typeface="AkayaKanadaka" panose="02010502080401010103" pitchFamily="2" charset="77"/>
              </a:rPr>
              <a:t/>
            </a:r>
            <a:br>
              <a:rPr lang="es-CL" sz="2000" b="1" dirty="0">
                <a:effectLst/>
                <a:latin typeface="AkayaKanadaka" panose="02010502080401010103" pitchFamily="2" charset="77"/>
                <a:ea typeface="Calibri" panose="020F0502020204030204" pitchFamily="34" charset="0"/>
                <a:cs typeface="AkayaKanadaka" panose="02010502080401010103" pitchFamily="2" charset="77"/>
              </a:rPr>
            </a:br>
            <a:r>
              <a:rPr lang="es-CL" sz="2400" b="1"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EXTRAESCOLAR</a:t>
            </a:r>
            <a:r>
              <a:rPr lang="es-CL" sz="2400"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400"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Se desarrollaron  </a:t>
            </a:r>
            <a:r>
              <a:rPr lang="es-CL" sz="2400"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6 grupos de talleres en el Nivel Transición  </a:t>
            </a: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y </a:t>
            </a:r>
            <a:r>
              <a:rPr lang="es-CL" sz="2400"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45 grupos en los niveles desde Primero Básico a Cuarto de Enseñanza Media</a:t>
            </a: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en las disciplinas de ballet, danza española, yoga, juegos deportivos, teatro, danzas urbanas, debate, ajedrez, expresión artística, gimnasia rítmica, gimnasia artística, atletismo, fútbol, vóleibol, básquetbol.</a:t>
            </a:r>
            <a:b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Las disciplinas deportivas participaron en el torneo anual organizado por </a:t>
            </a:r>
            <a:r>
              <a:rPr lang="es-CL" sz="2400" cap="none" dirty="0">
                <a:solidFill>
                  <a:schemeClr val="tx1"/>
                </a:solidFill>
                <a:latin typeface="AkayaKanadaka" panose="02010502080401010103" pitchFamily="2" charset="77"/>
                <a:ea typeface="Calibri" panose="020F0502020204030204" pitchFamily="34" charset="0"/>
                <a:cs typeface="AkayaKanadaka" panose="02010502080401010103" pitchFamily="2" charset="77"/>
              </a:rPr>
              <a:t>A</a:t>
            </a: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DICPA en el cual  </a:t>
            </a:r>
            <a:r>
              <a:rPr lang="es-CL" sz="2400"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la rama de fútbol obtuvo el Tercer lugar </a:t>
            </a: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en las categorías de sub 14 y selección,  </a:t>
            </a:r>
            <a:r>
              <a:rPr lang="es-CL" sz="2400"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Segundo lugar en sub 17</a:t>
            </a: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vóleibol obtuvo el Cuarto lugar en categoría sub 14. </a:t>
            </a:r>
            <a:b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
            </a:r>
            <a:b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br>
            <a:r>
              <a:rPr lang="es-CL" sz="2400" cap="none" dirty="0">
                <a:solidFill>
                  <a:schemeClr val="tx1"/>
                </a:solidFill>
                <a:effectLst/>
                <a:latin typeface="AkayaKanadaka" panose="02010502080401010103" pitchFamily="2" charset="77"/>
                <a:ea typeface="Calibri" panose="020F0502020204030204" pitchFamily="34" charset="0"/>
                <a:cs typeface="AkayaKanadaka" panose="02010502080401010103" pitchFamily="2" charset="77"/>
              </a:rPr>
              <a:t>Durante el año las diferentes ramas deportivas participaron representando a nuestro colegio en diferentes actividades convocadas por </a:t>
            </a:r>
            <a:r>
              <a:rPr lang="es-CL" sz="2400"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Fide Deportes.</a:t>
            </a:r>
            <a:endParaRPr lang="es-CL" sz="2000" dirty="0">
              <a:solidFill>
                <a:srgbClr val="FF0000"/>
              </a:solidFill>
              <a:latin typeface="AkayaKanadaka" panose="02010502080401010103" pitchFamily="2" charset="77"/>
              <a:cs typeface="AkayaKanadaka" panose="02010502080401010103" pitchFamily="2" charset="77"/>
            </a:endParaRPr>
          </a:p>
        </p:txBody>
      </p:sp>
      <p:pic>
        <p:nvPicPr>
          <p:cNvPr id="5133" name="image9.png">
            <a:extLst>
              <a:ext uri="{FF2B5EF4-FFF2-40B4-BE49-F238E27FC236}">
                <a16:creationId xmlns="" xmlns:a16="http://schemas.microsoft.com/office/drawing/2014/main" id="{2BE733A5-0178-9E37-1B11-DD436CE50B6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image6.png">
            <a:extLst>
              <a:ext uri="{FF2B5EF4-FFF2-40B4-BE49-F238E27FC236}">
                <a16:creationId xmlns="" xmlns:a16="http://schemas.microsoft.com/office/drawing/2014/main" id="{9BCFB2C1-76EE-864C-0B48-6D802524AA1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165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image11.png">
            <a:extLst>
              <a:ext uri="{FF2B5EF4-FFF2-40B4-BE49-F238E27FC236}">
                <a16:creationId xmlns="" xmlns:a16="http://schemas.microsoft.com/office/drawing/2014/main" id="{395BC489-9BE3-7450-0A71-BE2E0BEB33E2}"/>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4546600" cy="64135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image10.png">
            <a:extLst>
              <a:ext uri="{FF2B5EF4-FFF2-40B4-BE49-F238E27FC236}">
                <a16:creationId xmlns="" xmlns:a16="http://schemas.microsoft.com/office/drawing/2014/main" id="{8E6BADBD-5F3A-C3A1-B840-827E9B5A6A8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image8.png">
            <a:extLst>
              <a:ext uri="{FF2B5EF4-FFF2-40B4-BE49-F238E27FC236}">
                <a16:creationId xmlns="" xmlns:a16="http://schemas.microsoft.com/office/drawing/2014/main" id="{1D33F7B4-1856-DABB-4821-6CE436647EC4}"/>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5.png">
            <a:extLst>
              <a:ext uri="{FF2B5EF4-FFF2-40B4-BE49-F238E27FC236}">
                <a16:creationId xmlns="" xmlns:a16="http://schemas.microsoft.com/office/drawing/2014/main" id="{E8D7A774-0EC7-5DCA-1032-403EC51385C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38735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13.png">
            <a:extLst>
              <a:ext uri="{FF2B5EF4-FFF2-40B4-BE49-F238E27FC236}">
                <a16:creationId xmlns="" xmlns:a16="http://schemas.microsoft.com/office/drawing/2014/main" id="{2B4FF441-9B9F-33EE-A2DE-339847008647}"/>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image2.png">
            <a:extLst>
              <a:ext uri="{FF2B5EF4-FFF2-40B4-BE49-F238E27FC236}">
                <a16:creationId xmlns="" xmlns:a16="http://schemas.microsoft.com/office/drawing/2014/main" id="{327E8224-9C06-10B4-CEB2-3602B26BCD98}"/>
              </a:ext>
            </a:extLst>
          </p:cNvPr>
          <p:cNvPicPr>
            <a:picLocks noChangeAspect="1" noChangeArrowheads="1"/>
          </p:cNvPicPr>
          <p:nvPr/>
        </p:nvPicPr>
        <p:blipFill>
          <a:blip>
            <a:extLst>
              <a:ext uri="{28A0092B-C50C-407E-A947-70E740481C1C}">
                <a14:useLocalDpi xmlns:a14="http://schemas.microsoft.com/office/drawing/2010/main" val="0"/>
              </a:ext>
            </a:extLst>
          </a:blip>
          <a:srcRect l="2626" t="27019" r="38329" b="48265"/>
          <a:stretch>
            <a:fillRect/>
          </a:stretch>
        </p:blipFill>
        <p:spPr bwMode="auto">
          <a:xfrm>
            <a:off x="5794375" y="-57926288"/>
            <a:ext cx="5156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12.png">
            <a:extLst>
              <a:ext uri="{FF2B5EF4-FFF2-40B4-BE49-F238E27FC236}">
                <a16:creationId xmlns="" xmlns:a16="http://schemas.microsoft.com/office/drawing/2014/main" id="{CB24BF5D-1DAD-FB77-1724-8007C7F3C2B2}"/>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4051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image14.png">
            <a:extLst>
              <a:ext uri="{FF2B5EF4-FFF2-40B4-BE49-F238E27FC236}">
                <a16:creationId xmlns="" xmlns:a16="http://schemas.microsoft.com/office/drawing/2014/main" id="{F32CE720-E2D2-6B62-C7BA-0CD997763192}"/>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7.png">
            <a:extLst>
              <a:ext uri="{FF2B5EF4-FFF2-40B4-BE49-F238E27FC236}">
                <a16:creationId xmlns="" xmlns:a16="http://schemas.microsoft.com/office/drawing/2014/main" id="{D8AE50E3-0D3A-1A34-4E5F-BE8EC1E7694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0800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1.png">
            <a:extLst>
              <a:ext uri="{FF2B5EF4-FFF2-40B4-BE49-F238E27FC236}">
                <a16:creationId xmlns="" xmlns:a16="http://schemas.microsoft.com/office/drawing/2014/main" id="{B9C42ABF-051C-4D56-6AAD-3D964A9E370D}"/>
              </a:ext>
            </a:extLst>
          </p:cNvPr>
          <p:cNvPicPr>
            <a:picLocks noChangeAspect="1" noChangeArrowheads="1"/>
          </p:cNvPicPr>
          <p:nvPr/>
        </p:nvPicPr>
        <p:blipFill>
          <a:blip>
            <a:extLst>
              <a:ext uri="{28A0092B-C50C-407E-A947-70E740481C1C}">
                <a14:useLocalDpi xmlns:a14="http://schemas.microsoft.com/office/drawing/2010/main" val="0"/>
              </a:ext>
            </a:extLst>
          </a:blip>
          <a:srcRect l="12291" t="26772" r="43977" b="46152"/>
          <a:stretch>
            <a:fillRect/>
          </a:stretch>
        </p:blipFill>
        <p:spPr bwMode="auto">
          <a:xfrm>
            <a:off x="5794375" y="-57926288"/>
            <a:ext cx="5003800" cy="17399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3.png">
            <a:extLst>
              <a:ext uri="{FF2B5EF4-FFF2-40B4-BE49-F238E27FC236}">
                <a16:creationId xmlns="" xmlns:a16="http://schemas.microsoft.com/office/drawing/2014/main" id="{EFF885D1-398E-ACA2-9B8A-CDAAB805F8B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4375" y="-57926288"/>
            <a:ext cx="5105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9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B777C70-0493-7CE4-340C-FC36413DAC2A}"/>
              </a:ext>
            </a:extLst>
          </p:cNvPr>
          <p:cNvSpPr>
            <a:spLocks noGrp="1"/>
          </p:cNvSpPr>
          <p:nvPr>
            <p:ph sz="quarter" idx="1"/>
          </p:nvPr>
        </p:nvSpPr>
        <p:spPr>
          <a:xfrm>
            <a:off x="685800" y="336884"/>
            <a:ext cx="10396883" cy="5037701"/>
          </a:xfrm>
        </p:spPr>
        <p:txBody>
          <a:bodyPr>
            <a:normAutofit/>
          </a:bodyPr>
          <a:lstStyle/>
          <a:p>
            <a:pPr marR="289560" algn="just">
              <a:lnSpc>
                <a:spcPct val="115000"/>
              </a:lnSpc>
              <a:spcAft>
                <a:spcPts val="1000"/>
              </a:spcAft>
            </a:pPr>
            <a:r>
              <a:rPr lang="es-CL" cap="none" dirty="0">
                <a:latin typeface="AkayaKanadaka" panose="02010502080401010103" pitchFamily="2" charset="77"/>
                <a:ea typeface="Calibri" panose="020F0502020204030204" pitchFamily="34" charset="0"/>
                <a:cs typeface="AkayaKanadaka" panose="02010502080401010103" pitchFamily="2" charset="77"/>
              </a:rPr>
              <a:t>E</a:t>
            </a:r>
            <a:r>
              <a:rPr lang="es-CL" cap="none" dirty="0">
                <a:effectLst/>
                <a:latin typeface="AkayaKanadaka" panose="02010502080401010103" pitchFamily="2" charset="77"/>
                <a:ea typeface="Calibri" panose="020F0502020204030204" pitchFamily="34" charset="0"/>
                <a:cs typeface="AkayaKanadaka" panose="02010502080401010103" pitchFamily="2" charset="77"/>
              </a:rPr>
              <a:t>n el área artístico cultural las estudiantes han preparado diferentes puesta</a:t>
            </a:r>
            <a:r>
              <a:rPr lang="es-CL" cap="none" dirty="0">
                <a:latin typeface="AkayaKanadaka" panose="02010502080401010103" pitchFamily="2" charset="77"/>
                <a:ea typeface="Calibri" panose="020F0502020204030204" pitchFamily="34" charset="0"/>
                <a:cs typeface="AkayaKanadaka" panose="02010502080401010103" pitchFamily="2" charset="77"/>
              </a:rPr>
              <a:t>s </a:t>
            </a:r>
            <a:r>
              <a:rPr lang="es-CL" cap="none" dirty="0">
                <a:effectLst/>
                <a:latin typeface="AkayaKanadaka" panose="02010502080401010103" pitchFamily="2" charset="77"/>
                <a:ea typeface="Calibri" panose="020F0502020204030204" pitchFamily="34" charset="0"/>
                <a:cs typeface="AkayaKanadaka" panose="02010502080401010103" pitchFamily="2" charset="77"/>
              </a:rPr>
              <a:t>en escena para la gala de danzas, participaron además de las galas por invitación del área en </a:t>
            </a:r>
            <a:r>
              <a:rPr lang="es-CL" cap="none" dirty="0">
                <a:latin typeface="AkayaKanadaka" panose="02010502080401010103" pitchFamily="2" charset="77"/>
                <a:ea typeface="Calibri" panose="020F0502020204030204" pitchFamily="34" charset="0"/>
                <a:cs typeface="AkayaKanadaka" panose="02010502080401010103" pitchFamily="2" charset="77"/>
              </a:rPr>
              <a:t>A</a:t>
            </a:r>
            <a:r>
              <a:rPr lang="es-CL" cap="none" dirty="0">
                <a:effectLst/>
                <a:latin typeface="AkayaKanadaka" panose="02010502080401010103" pitchFamily="2" charset="77"/>
                <a:ea typeface="Calibri" panose="020F0502020204030204" pitchFamily="34" charset="0"/>
                <a:cs typeface="AkayaKanadaka" panose="02010502080401010103" pitchFamily="2" charset="77"/>
              </a:rPr>
              <a:t>DICPA.</a:t>
            </a:r>
          </a:p>
          <a:p>
            <a:pPr marR="289560" algn="just">
              <a:lnSpc>
                <a:spcPct val="115000"/>
              </a:lnSpc>
              <a:spcAft>
                <a:spcPts val="1000"/>
              </a:spcAft>
            </a:pPr>
            <a:r>
              <a:rPr lang="es-CL" cap="none" dirty="0">
                <a:latin typeface="AkayaKanadaka" panose="02010502080401010103" pitchFamily="2" charset="77"/>
                <a:ea typeface="Calibri" panose="020F0502020204030204" pitchFamily="34" charset="0"/>
                <a:cs typeface="AkayaKanadaka" panose="02010502080401010103" pitchFamily="2" charset="77"/>
              </a:rPr>
              <a:t>S</a:t>
            </a:r>
            <a:r>
              <a:rPr lang="es-CL" cap="none" dirty="0">
                <a:effectLst/>
                <a:latin typeface="AkayaKanadaka" panose="02010502080401010103" pitchFamily="2" charset="77"/>
                <a:ea typeface="Calibri" panose="020F0502020204030204" pitchFamily="34" charset="0"/>
                <a:cs typeface="AkayaKanadaka" panose="02010502080401010103" pitchFamily="2" charset="77"/>
              </a:rPr>
              <a:t>e destacan en el área cultural los </a:t>
            </a:r>
            <a:r>
              <a:rPr lang="es-CL"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Talleres de Robótica y Orquesta de Cámara </a:t>
            </a:r>
            <a:r>
              <a:rPr lang="es-CL" cap="none" dirty="0">
                <a:effectLst/>
                <a:latin typeface="AkayaKanadaka" panose="02010502080401010103" pitchFamily="2" charset="77"/>
                <a:ea typeface="Calibri" panose="020F0502020204030204" pitchFamily="34" charset="0"/>
                <a:cs typeface="AkayaKanadaka" panose="02010502080401010103" pitchFamily="2" charset="77"/>
              </a:rPr>
              <a:t>que iniciaron el año 2023, participando en diferentes charlas y actos (170 años en chile, 25 años personal SC).</a:t>
            </a:r>
          </a:p>
          <a:p>
            <a:r>
              <a:rPr lang="es-CL" cap="none" dirty="0">
                <a:latin typeface="AkayaKanadaka" panose="02010502080401010103" pitchFamily="2" charset="77"/>
                <a:ea typeface="Calibri" panose="020F0502020204030204" pitchFamily="34" charset="0"/>
                <a:cs typeface="AkayaKanadaka" panose="02010502080401010103" pitchFamily="2" charset="77"/>
              </a:rPr>
              <a:t>E</a:t>
            </a:r>
            <a:r>
              <a:rPr lang="es-CL" cap="none" dirty="0">
                <a:effectLst/>
                <a:latin typeface="AkayaKanadaka" panose="02010502080401010103" pitchFamily="2" charset="77"/>
                <a:ea typeface="Calibri" panose="020F0502020204030204" pitchFamily="34" charset="0"/>
                <a:cs typeface="AkayaKanadaka" panose="02010502080401010103" pitchFamily="2" charset="77"/>
              </a:rPr>
              <a:t>n la programación deportiva de nuestro colegio, el año 2023 hemos retomado algunas de las actividades que durante los años anteriores no podíamos realizar por temas de aforo, entre ellas podemos mencionar </a:t>
            </a:r>
            <a:r>
              <a:rPr lang="es-CL"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encuentros amistosos, torneos de ajedrez y  copa </a:t>
            </a:r>
            <a:r>
              <a:rPr lang="es-CL" cap="none" dirty="0">
                <a:solidFill>
                  <a:srgbClr val="FF0000"/>
                </a:solidFill>
                <a:latin typeface="AkayaKanadaka" panose="02010502080401010103" pitchFamily="2" charset="77"/>
                <a:ea typeface="Calibri" panose="020F0502020204030204" pitchFamily="34" charset="0"/>
                <a:cs typeface="AkayaKanadaka" panose="02010502080401010103" pitchFamily="2" charset="77"/>
              </a:rPr>
              <a:t>A</a:t>
            </a:r>
            <a:r>
              <a:rPr lang="es-CL"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nna du </a:t>
            </a:r>
            <a:r>
              <a:rPr lang="es-CL" cap="none" dirty="0" err="1">
                <a:solidFill>
                  <a:srgbClr val="FF0000"/>
                </a:solidFill>
                <a:latin typeface="AkayaKanadaka" panose="02010502080401010103" pitchFamily="2" charset="77"/>
                <a:ea typeface="Calibri" panose="020F0502020204030204" pitchFamily="34" charset="0"/>
                <a:cs typeface="AkayaKanadaka" panose="02010502080401010103" pitchFamily="2" charset="77"/>
              </a:rPr>
              <a:t>Ro</a:t>
            </a:r>
            <a:r>
              <a:rPr lang="es-CL" cap="none" dirty="0" err="1">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usier</a:t>
            </a:r>
            <a:r>
              <a:rPr lang="es-CL" cap="none"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rPr>
              <a:t>.</a:t>
            </a:r>
            <a:r>
              <a:rPr lang="es-CL" cap="none" dirty="0">
                <a:solidFill>
                  <a:srgbClr val="FF0000"/>
                </a:solidFill>
                <a:effectLst/>
                <a:latin typeface="AkayaKanadaka" panose="02010502080401010103" pitchFamily="2" charset="77"/>
                <a:cs typeface="AkayaKanadaka" panose="02010502080401010103" pitchFamily="2" charset="77"/>
              </a:rPr>
              <a:t> </a:t>
            </a:r>
            <a:endParaRPr lang="es-CL" cap="none" dirty="0">
              <a:solidFill>
                <a:srgbClr val="FF0000"/>
              </a:solidFill>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249297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05CC30-EA31-7A91-52F3-B7981938C353}"/>
              </a:ext>
            </a:extLst>
          </p:cNvPr>
          <p:cNvSpPr>
            <a:spLocks noGrp="1"/>
          </p:cNvSpPr>
          <p:nvPr>
            <p:ph type="title"/>
          </p:nvPr>
        </p:nvSpPr>
        <p:spPr>
          <a:xfrm>
            <a:off x="1295402" y="1995055"/>
            <a:ext cx="9601196" cy="80356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CL" sz="3200" dirty="0">
                <a:latin typeface="AkayaKanadaka" panose="02010502080401010103" pitchFamily="2" charset="77"/>
                <a:cs typeface="AkayaKanadaka" panose="02010502080401010103" pitchFamily="2" charset="77"/>
              </a:rPr>
              <a:t>Área Formación</a:t>
            </a:r>
          </a:p>
        </p:txBody>
      </p:sp>
    </p:spTree>
    <p:extLst>
      <p:ext uri="{BB962C8B-B14F-4D97-AF65-F5344CB8AC3E}">
        <p14:creationId xmlns:p14="http://schemas.microsoft.com/office/powerpoint/2010/main" val="62557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4B3B9A-EBB7-6679-3E64-450EC926EAC2}"/>
              </a:ext>
            </a:extLst>
          </p:cNvPr>
          <p:cNvSpPr>
            <a:spLocks noGrp="1"/>
          </p:cNvSpPr>
          <p:nvPr>
            <p:ph type="title"/>
          </p:nvPr>
        </p:nvSpPr>
        <p:spPr>
          <a:xfrm>
            <a:off x="1295402" y="289368"/>
            <a:ext cx="9601196" cy="61345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CL" sz="3200" dirty="0">
                <a:latin typeface="AkayaKanadaka" panose="02010502080401010103" pitchFamily="2" charset="77"/>
                <a:cs typeface="AkayaKanadaka" panose="02010502080401010103" pitchFamily="2" charset="77"/>
              </a:rPr>
              <a:t>INFORMACIÓN GENERAL</a:t>
            </a:r>
          </a:p>
        </p:txBody>
      </p:sp>
      <p:sp>
        <p:nvSpPr>
          <p:cNvPr id="3" name="Marcador de contenido 2">
            <a:extLst>
              <a:ext uri="{FF2B5EF4-FFF2-40B4-BE49-F238E27FC236}">
                <a16:creationId xmlns="" xmlns:a16="http://schemas.microsoft.com/office/drawing/2014/main" id="{28996C35-CDF1-1DEC-63ED-8A332D432430}"/>
              </a:ext>
            </a:extLst>
          </p:cNvPr>
          <p:cNvSpPr>
            <a:spLocks noGrp="1"/>
          </p:cNvSpPr>
          <p:nvPr>
            <p:ph sz="quarter" idx="1"/>
          </p:nvPr>
        </p:nvSpPr>
        <p:spPr/>
        <p:txBody>
          <a:bodyPr>
            <a:normAutofit/>
          </a:bodyPr>
          <a:lstStyle/>
          <a:p>
            <a:pPr>
              <a:buNone/>
            </a:pPr>
            <a:endParaRPr lang="es-CL" b="1" dirty="0"/>
          </a:p>
          <a:p>
            <a:r>
              <a:rPr lang="es-CL" sz="2400" dirty="0"/>
              <a:t> </a:t>
            </a:r>
            <a:r>
              <a:rPr lang="es-CL" sz="3200" dirty="0">
                <a:latin typeface="AkayaKanadaka" panose="02010502080401010103" pitchFamily="2" charset="77"/>
                <a:cs typeface="AkayaKanadaka" panose="02010502080401010103" pitchFamily="2" charset="77"/>
              </a:rPr>
              <a:t>Matrícula </a:t>
            </a:r>
            <a:r>
              <a:rPr lang="es-CL" sz="3200" b="1" dirty="0">
                <a:latin typeface="AkayaKanadaka" panose="02010502080401010103" pitchFamily="2" charset="77"/>
                <a:cs typeface="AkayaKanadaka" panose="02010502080401010103" pitchFamily="2" charset="77"/>
              </a:rPr>
              <a:t>             : 1.350</a:t>
            </a:r>
            <a:endParaRPr lang="es-CL" sz="3200" dirty="0">
              <a:latin typeface="AkayaKanadaka" panose="02010502080401010103" pitchFamily="2" charset="77"/>
              <a:cs typeface="AkayaKanadaka" panose="02010502080401010103" pitchFamily="2" charset="77"/>
            </a:endParaRPr>
          </a:p>
          <a:p>
            <a:r>
              <a:rPr lang="es-ES" sz="3200" dirty="0">
                <a:latin typeface="AkayaKanadaka" panose="02010502080401010103" pitchFamily="2" charset="77"/>
                <a:cs typeface="AkayaKanadaka" panose="02010502080401010103" pitchFamily="2" charset="77"/>
              </a:rPr>
              <a:t> Total estudiantes PIE  :  224</a:t>
            </a:r>
            <a:endParaRPr lang="es-ES" sz="3200" b="1" dirty="0">
              <a:latin typeface="AkayaKanadaka" panose="02010502080401010103" pitchFamily="2" charset="77"/>
              <a:cs typeface="AkayaKanadaka" panose="02010502080401010103" pitchFamily="2" charset="77"/>
            </a:endParaRPr>
          </a:p>
          <a:p>
            <a:r>
              <a:rPr lang="es-ES" sz="3200" dirty="0">
                <a:latin typeface="AkayaKanadaka" panose="02010502080401010103" pitchFamily="2" charset="77"/>
                <a:cs typeface="AkayaKanadaka" panose="02010502080401010103" pitchFamily="2" charset="77"/>
              </a:rPr>
              <a:t> Total estudiantes SEP :  745</a:t>
            </a:r>
          </a:p>
          <a:p>
            <a:r>
              <a:rPr lang="es-ES" sz="3200" dirty="0">
                <a:latin typeface="AkayaKanadaka" panose="02010502080401010103" pitchFamily="2" charset="77"/>
                <a:cs typeface="AkayaKanadaka" panose="02010502080401010103" pitchFamily="2" charset="77"/>
              </a:rPr>
              <a:t>Funcionarios: 168</a:t>
            </a:r>
          </a:p>
          <a:p>
            <a:pPr marL="45720" indent="0">
              <a:buNone/>
            </a:pPr>
            <a:r>
              <a:rPr lang="es-ES" sz="2400" b="1" dirty="0"/>
              <a:t> </a:t>
            </a:r>
            <a:endParaRPr lang="es-ES" sz="2000" dirty="0"/>
          </a:p>
          <a:p>
            <a:endParaRPr lang="es-CL" dirty="0"/>
          </a:p>
        </p:txBody>
      </p:sp>
    </p:spTree>
    <p:extLst>
      <p:ext uri="{BB962C8B-B14F-4D97-AF65-F5344CB8AC3E}">
        <p14:creationId xmlns:p14="http://schemas.microsoft.com/office/powerpoint/2010/main" val="417411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05CC30-EA31-7A91-52F3-B7981938C353}"/>
              </a:ext>
            </a:extLst>
          </p:cNvPr>
          <p:cNvSpPr>
            <a:spLocks noGrp="1"/>
          </p:cNvSpPr>
          <p:nvPr>
            <p:ph type="title"/>
          </p:nvPr>
        </p:nvSpPr>
        <p:spPr>
          <a:xfrm>
            <a:off x="2327563" y="271465"/>
            <a:ext cx="7495309" cy="728661"/>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es-CL" sz="3200" dirty="0">
                <a:latin typeface="AkayaKanadaka" panose="02010502080401010103" pitchFamily="2" charset="77"/>
                <a:cs typeface="AkayaKanadaka" panose="02010502080401010103" pitchFamily="2" charset="77"/>
              </a:rPr>
              <a:t>psicosocial</a:t>
            </a:r>
          </a:p>
        </p:txBody>
      </p:sp>
      <p:sp>
        <p:nvSpPr>
          <p:cNvPr id="10" name="CuadroTexto 9">
            <a:extLst>
              <a:ext uri="{FF2B5EF4-FFF2-40B4-BE49-F238E27FC236}">
                <a16:creationId xmlns="" xmlns:a16="http://schemas.microsoft.com/office/drawing/2014/main" id="{92DA9B8E-CCA6-6890-6753-DE3DE83BA1B4}"/>
              </a:ext>
            </a:extLst>
          </p:cNvPr>
          <p:cNvSpPr txBox="1"/>
          <p:nvPr/>
        </p:nvSpPr>
        <p:spPr>
          <a:xfrm>
            <a:off x="171450" y="1000126"/>
            <a:ext cx="11161567" cy="4486274"/>
          </a:xfrm>
          <a:prstGeom prst="rect">
            <a:avLst/>
          </a:prstGeom>
        </p:spPr>
        <p:txBody>
          <a:bodyPr vert="horz" lIns="91440" tIns="45720" rIns="91440" bIns="45720" rtlCol="0" anchor="t">
            <a:noAutofit/>
          </a:bodyPr>
          <a:lstStyle/>
          <a:p>
            <a:pPr algn="just" defTabSz="914400">
              <a:spcAft>
                <a:spcPts val="600"/>
              </a:spcAft>
              <a:buClr>
                <a:schemeClr val="accent1"/>
              </a:buClr>
              <a:buSzPct val="160000"/>
            </a:pPr>
            <a:endParaRPr lang="en-US" dirty="0">
              <a:latin typeface="AkayaKanadaka" panose="02010502080401010103" pitchFamily="2" charset="77"/>
              <a:cs typeface="AkayaKanadaka" panose="02010502080401010103" pitchFamily="2" charset="77"/>
            </a:endParaRPr>
          </a:p>
          <a:p>
            <a:pPr algn="just" defTabSz="914400">
              <a:spcAft>
                <a:spcPts val="600"/>
              </a:spcAft>
              <a:buClr>
                <a:schemeClr val="accent1"/>
              </a:buClr>
              <a:buSzPct val="160000"/>
            </a:pPr>
            <a:r>
              <a:rPr lang="es-CL" sz="2400" dirty="0">
                <a:latin typeface="AkayaKanadaka" panose="02010502080401010103" pitchFamily="2" charset="77"/>
                <a:cs typeface="AkayaKanadaka" panose="02010502080401010103" pitchFamily="2" charset="77"/>
              </a:rPr>
              <a:t>Podemos indicar que el año 2023 a modo resumen, se visualizaron situaciones asociadas a la </a:t>
            </a:r>
            <a:r>
              <a:rPr lang="es-CL" sz="2400" dirty="0">
                <a:solidFill>
                  <a:srgbClr val="FF0000"/>
                </a:solidFill>
                <a:latin typeface="AkayaKanadaka" panose="02010502080401010103" pitchFamily="2" charset="77"/>
                <a:cs typeface="AkayaKanadaka" panose="02010502080401010103" pitchFamily="2" charset="77"/>
              </a:rPr>
              <a:t>salud mental (ansiedad, baja tolerancia a la frustración, desregulación emocion</a:t>
            </a:r>
            <a:r>
              <a:rPr lang="es-CL" sz="2400" dirty="0">
                <a:latin typeface="AkayaKanadaka" panose="02010502080401010103" pitchFamily="2" charset="77"/>
                <a:cs typeface="AkayaKanadaka" panose="02010502080401010103" pitchFamily="2" charset="77"/>
              </a:rPr>
              <a:t>al, </a:t>
            </a:r>
            <a:r>
              <a:rPr lang="es-CL" sz="2400" dirty="0">
                <a:solidFill>
                  <a:srgbClr val="FF0000"/>
                </a:solidFill>
                <a:latin typeface="AkayaKanadaka" panose="02010502080401010103" pitchFamily="2" charset="77"/>
                <a:cs typeface="AkayaKanadaka" panose="02010502080401010103" pitchFamily="2" charset="77"/>
              </a:rPr>
              <a:t>desmotivación académica entre otros</a:t>
            </a:r>
            <a:r>
              <a:rPr lang="es-CL" sz="2400" dirty="0">
                <a:latin typeface="AkayaKanadaka" panose="02010502080401010103" pitchFamily="2" charset="77"/>
                <a:cs typeface="AkayaKanadaka" panose="02010502080401010103" pitchFamily="2" charset="77"/>
              </a:rPr>
              <a:t>) de nuestras estudiantes lo que tuvo implicancia en su proceso de enseñanza  aprendizaje. </a:t>
            </a:r>
          </a:p>
          <a:p>
            <a:pPr algn="just" defTabSz="914400">
              <a:spcAft>
                <a:spcPts val="600"/>
              </a:spcAft>
              <a:buClr>
                <a:schemeClr val="accent1"/>
              </a:buClr>
              <a:buSzPct val="160000"/>
            </a:pPr>
            <a:endParaRPr lang="es-CL" sz="2400" dirty="0">
              <a:latin typeface="AkayaKanadaka" panose="02010502080401010103" pitchFamily="2" charset="77"/>
              <a:cs typeface="AkayaKanadaka" panose="02010502080401010103" pitchFamily="2" charset="77"/>
            </a:endParaRPr>
          </a:p>
          <a:p>
            <a:pPr algn="just" defTabSz="914400">
              <a:spcAft>
                <a:spcPts val="600"/>
              </a:spcAft>
              <a:buClr>
                <a:schemeClr val="accent1"/>
              </a:buClr>
              <a:buSzPct val="160000"/>
            </a:pPr>
            <a:r>
              <a:rPr lang="es-CL" sz="2400" dirty="0">
                <a:latin typeface="AkayaKanadaka" panose="02010502080401010103" pitchFamily="2" charset="77"/>
                <a:ea typeface="Times New Roman" panose="02020603050405020304" pitchFamily="18" charset="0"/>
                <a:cs typeface="AkayaKanadaka" panose="02010502080401010103" pitchFamily="2" charset="77"/>
              </a:rPr>
              <a:t>En los niveles</a:t>
            </a:r>
            <a:r>
              <a:rPr lang="es-CL" sz="2400" dirty="0">
                <a:effectLst/>
                <a:latin typeface="AkayaKanadaka" panose="02010502080401010103" pitchFamily="2" charset="77"/>
                <a:ea typeface="Times New Roman" panose="02020603050405020304" pitchFamily="18" charset="0"/>
                <a:cs typeface="AkayaKanadaka" panose="02010502080401010103" pitchFamily="2" charset="77"/>
              </a:rPr>
              <a:t> 7° a 4° Medio, es donde se visualiza una mayor demanda.  </a:t>
            </a:r>
            <a:r>
              <a:rPr lang="es-CL" sz="2400" dirty="0">
                <a:latin typeface="AkayaKanadaka" panose="02010502080401010103" pitchFamily="2" charset="77"/>
                <a:ea typeface="Times New Roman" panose="02020603050405020304" pitchFamily="18" charset="0"/>
                <a:cs typeface="AkayaKanadaka" panose="02010502080401010103" pitchFamily="2" charset="77"/>
              </a:rPr>
              <a:t>En este sentido, es</a:t>
            </a:r>
            <a:r>
              <a:rPr lang="es-CL" sz="2400" dirty="0">
                <a:effectLst/>
                <a:latin typeface="AkayaKanadaka" panose="02010502080401010103" pitchFamily="2" charset="77"/>
                <a:ea typeface="Times New Roman" panose="02020603050405020304" pitchFamily="18" charset="0"/>
                <a:cs typeface="AkayaKanadaka" panose="02010502080401010103" pitchFamily="2" charset="77"/>
              </a:rPr>
              <a:t> positivo mostrar que en el </a:t>
            </a:r>
            <a:r>
              <a:rPr lang="es-CL" sz="2400"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Segundo Semestre hubo una baja en la demanda de contenciones, en todos los niveles ( Transición  a 4° Medio )</a:t>
            </a:r>
          </a:p>
          <a:p>
            <a:pPr algn="just" defTabSz="914400">
              <a:spcAft>
                <a:spcPts val="600"/>
              </a:spcAft>
              <a:buClr>
                <a:schemeClr val="accent1"/>
              </a:buClr>
              <a:buSzPct val="160000"/>
            </a:pPr>
            <a:endParaRPr lang="es-CL" sz="2400" dirty="0">
              <a:effectLst/>
              <a:latin typeface="AkayaKanadaka" panose="02010502080401010103" pitchFamily="2" charset="77"/>
              <a:ea typeface="Times New Roman" panose="02020603050405020304" pitchFamily="18" charset="0"/>
              <a:cs typeface="AkayaKanadaka" panose="02010502080401010103" pitchFamily="2" charset="77"/>
            </a:endParaRPr>
          </a:p>
          <a:p>
            <a:pPr algn="just" defTabSz="914400">
              <a:spcAft>
                <a:spcPts val="600"/>
              </a:spcAft>
              <a:buClr>
                <a:schemeClr val="accent1"/>
              </a:buClr>
              <a:buSzPct val="160000"/>
            </a:pPr>
            <a:endParaRPr lang="en-US" dirty="0">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207147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05CC30-EA31-7A91-52F3-B7981938C353}"/>
              </a:ext>
            </a:extLst>
          </p:cNvPr>
          <p:cNvSpPr>
            <a:spLocks noGrp="1"/>
          </p:cNvSpPr>
          <p:nvPr>
            <p:ph type="title"/>
          </p:nvPr>
        </p:nvSpPr>
        <p:spPr>
          <a:xfrm>
            <a:off x="1295402" y="357100"/>
            <a:ext cx="9601196" cy="59202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CL" sz="3200" dirty="0">
                <a:latin typeface="AkayaKanadaka" panose="02010502080401010103" pitchFamily="2" charset="77"/>
                <a:cs typeface="AkayaKanadaka" panose="02010502080401010103" pitchFamily="2" charset="77"/>
              </a:rPr>
              <a:t> Pastoral</a:t>
            </a:r>
          </a:p>
        </p:txBody>
      </p:sp>
      <p:sp>
        <p:nvSpPr>
          <p:cNvPr id="3" name="Marcador de contenido 2">
            <a:extLst>
              <a:ext uri="{FF2B5EF4-FFF2-40B4-BE49-F238E27FC236}">
                <a16:creationId xmlns="" xmlns:a16="http://schemas.microsoft.com/office/drawing/2014/main" id="{5FD11F6F-424C-9B54-98BC-61946D51486F}"/>
              </a:ext>
            </a:extLst>
          </p:cNvPr>
          <p:cNvSpPr>
            <a:spLocks noGrp="1"/>
          </p:cNvSpPr>
          <p:nvPr>
            <p:ph sz="quarter" idx="1"/>
          </p:nvPr>
        </p:nvSpPr>
        <p:spPr>
          <a:xfrm>
            <a:off x="214313" y="949126"/>
            <a:ext cx="11344275" cy="4425460"/>
          </a:xfrm>
        </p:spPr>
        <p:txBody>
          <a:bodyPr/>
          <a:lstStyle/>
          <a:p>
            <a:endParaRPr lang="es-CL" cap="none" dirty="0">
              <a:latin typeface="AkayaKanadaka" panose="02010502080401010103" pitchFamily="2" charset="77"/>
              <a:ea typeface="Times New Roman" panose="02020603050405020304" pitchFamily="18" charset="0"/>
              <a:cs typeface="AkayaKanadaka" panose="02010502080401010103" pitchFamily="2" charset="77"/>
            </a:endParaRPr>
          </a:p>
          <a:p>
            <a:r>
              <a:rPr lang="es-CL" cap="none" dirty="0">
                <a:latin typeface="AkayaKanadaka" panose="02010502080401010103" pitchFamily="2" charset="77"/>
                <a:ea typeface="Times New Roman" panose="02020603050405020304" pitchFamily="18" charset="0"/>
                <a:cs typeface="AkayaKanadaka" panose="02010502080401010103" pitchFamily="2" charset="77"/>
              </a:rPr>
              <a:t>A</a:t>
            </a:r>
            <a:r>
              <a:rPr lang="es-CL" cap="none" dirty="0">
                <a:effectLst/>
                <a:latin typeface="AkayaKanadaka" panose="02010502080401010103" pitchFamily="2" charset="77"/>
                <a:ea typeface="Times New Roman" panose="02020603050405020304" pitchFamily="18" charset="0"/>
                <a:cs typeface="AkayaKanadaka" panose="02010502080401010103" pitchFamily="2" charset="77"/>
              </a:rPr>
              <a:t>ctividades de Adviento grupo de  </a:t>
            </a:r>
            <a:r>
              <a:rPr lang="es-CL" cap="none"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misiones en  </a:t>
            </a:r>
            <a:r>
              <a:rPr lang="es-CL" cap="none" dirty="0" err="1">
                <a:solidFill>
                  <a:srgbClr val="FF0000"/>
                </a:solidFill>
                <a:latin typeface="AkayaKanadaka" panose="02010502080401010103" pitchFamily="2" charset="77"/>
                <a:ea typeface="Times New Roman" panose="02020603050405020304" pitchFamily="18" charset="0"/>
                <a:cs typeface="AkayaKanadaka" panose="02010502080401010103" pitchFamily="2" charset="77"/>
              </a:rPr>
              <a:t>R</a:t>
            </a:r>
            <a:r>
              <a:rPr lang="es-CL" cap="none" dirty="0" err="1">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ahuil</a:t>
            </a:r>
            <a:r>
              <a:rPr lang="es-CL" cap="none"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 – visita a la comunidad </a:t>
            </a:r>
            <a:r>
              <a:rPr lang="es-CL" cap="none" dirty="0">
                <a:effectLst/>
                <a:latin typeface="AkayaKanadaka" panose="02010502080401010103" pitchFamily="2" charset="77"/>
                <a:ea typeface="Times New Roman" panose="02020603050405020304" pitchFamily="18" charset="0"/>
                <a:cs typeface="AkayaKanadaka" panose="02010502080401010103" pitchFamily="2" charset="77"/>
              </a:rPr>
              <a:t>y preparación de misiones de verano ( 3-4-5 de enero ) donde acompañara un grupo de 18 personas. </a:t>
            </a:r>
          </a:p>
          <a:p>
            <a:r>
              <a:rPr lang="es-CL" cap="none" dirty="0">
                <a:latin typeface="AkayaKanadaka" panose="02010502080401010103" pitchFamily="2" charset="77"/>
                <a:ea typeface="Times New Roman" panose="02020603050405020304" pitchFamily="18" charset="0"/>
                <a:cs typeface="AkayaKanadaka" panose="02010502080401010103" pitchFamily="2" charset="77"/>
              </a:rPr>
              <a:t>Ú</a:t>
            </a:r>
            <a:r>
              <a:rPr lang="es-CL" cap="none" dirty="0">
                <a:effectLst/>
                <a:latin typeface="AkayaKanadaka" panose="02010502080401010103" pitchFamily="2" charset="77"/>
                <a:ea typeface="Times New Roman" panose="02020603050405020304" pitchFamily="18" charset="0"/>
                <a:cs typeface="AkayaKanadaka" panose="02010502080401010103" pitchFamily="2" charset="77"/>
              </a:rPr>
              <a:t>ltimas actividades de liturgia penitencial y retiro de estudiantes que realizaron sus sacramentos en primeras semanas de diciembre:</a:t>
            </a:r>
          </a:p>
          <a:p>
            <a:pPr marL="0" indent="0">
              <a:buNone/>
            </a:pPr>
            <a:r>
              <a:rPr lang="es-CL" cap="none" dirty="0">
                <a:effectLst/>
                <a:latin typeface="AkayaKanadaka" panose="02010502080401010103" pitchFamily="2" charset="77"/>
                <a:ea typeface="Times New Roman" panose="02020603050405020304" pitchFamily="18" charset="0"/>
                <a:cs typeface="AkayaKanadaka" panose="02010502080401010103" pitchFamily="2" charset="77"/>
              </a:rPr>
              <a:t>-</a:t>
            </a:r>
            <a:r>
              <a:rPr lang="es-CL" cap="none"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22 estudiantes que realizaron Sacramento de Eucaristía </a:t>
            </a:r>
          </a:p>
          <a:p>
            <a:pPr marL="0" indent="0">
              <a:buNone/>
            </a:pPr>
            <a:r>
              <a:rPr lang="es-CL" cap="none" dirty="0">
                <a:solidFill>
                  <a:srgbClr val="FF0000"/>
                </a:solidFill>
                <a:effectLst/>
                <a:latin typeface="AkayaKanadaka" panose="02010502080401010103" pitchFamily="2" charset="77"/>
                <a:ea typeface="Times New Roman" panose="02020603050405020304" pitchFamily="18" charset="0"/>
                <a:cs typeface="AkayaKanadaka" panose="02010502080401010103" pitchFamily="2" charset="77"/>
              </a:rPr>
              <a:t>-11 estudiantes que realizaron Sacramento de Confirmación más 3 adultos de nuestra comunidad preparados por nuestra Directora y Hermana Doris Villegas .  </a:t>
            </a:r>
          </a:p>
          <a:p>
            <a:endParaRPr lang="es-CL" dirty="0"/>
          </a:p>
        </p:txBody>
      </p:sp>
    </p:spTree>
    <p:extLst>
      <p:ext uri="{BB962C8B-B14F-4D97-AF65-F5344CB8AC3E}">
        <p14:creationId xmlns:p14="http://schemas.microsoft.com/office/powerpoint/2010/main" val="117959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F2EB98-5190-E8EC-36A1-4C0C5DCEFC7F}"/>
              </a:ext>
            </a:extLst>
          </p:cNvPr>
          <p:cNvSpPr>
            <a:spLocks noGrp="1"/>
          </p:cNvSpPr>
          <p:nvPr>
            <p:ph type="title"/>
          </p:nvPr>
        </p:nvSpPr>
        <p:spPr>
          <a:xfrm>
            <a:off x="1295402" y="982132"/>
            <a:ext cx="9601196" cy="66147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CL" sz="3200" dirty="0">
                <a:latin typeface="AkayaKanadaka" panose="02010502080401010103" pitchFamily="2" charset="77"/>
                <a:cs typeface="AkayaKanadaka" panose="02010502080401010103" pitchFamily="2" charset="77"/>
              </a:rPr>
              <a:t>BECAS 2023</a:t>
            </a:r>
          </a:p>
        </p:txBody>
      </p:sp>
      <p:graphicFrame>
        <p:nvGraphicFramePr>
          <p:cNvPr id="4" name="Marcador de contenido 3">
            <a:extLst>
              <a:ext uri="{FF2B5EF4-FFF2-40B4-BE49-F238E27FC236}">
                <a16:creationId xmlns="" xmlns:a16="http://schemas.microsoft.com/office/drawing/2014/main" id="{2FAE7D1A-84CD-20A7-D482-8826AC28B6AB}"/>
              </a:ext>
            </a:extLst>
          </p:cNvPr>
          <p:cNvGraphicFramePr>
            <a:graphicFrameLocks noGrp="1"/>
          </p:cNvGraphicFramePr>
          <p:nvPr>
            <p:ph sz="quarter" idx="1"/>
            <p:extLst>
              <p:ext uri="{D42A27DB-BD31-4B8C-83A1-F6EECF244321}">
                <p14:modId xmlns:p14="http://schemas.microsoft.com/office/powerpoint/2010/main" val="2278630104"/>
              </p:ext>
            </p:extLst>
          </p:nvPr>
        </p:nvGraphicFramePr>
        <p:xfrm>
          <a:off x="1149927" y="2424545"/>
          <a:ext cx="9416486" cy="2895602"/>
        </p:xfrm>
        <a:graphic>
          <a:graphicData uri="http://schemas.openxmlformats.org/drawingml/2006/table">
            <a:tbl>
              <a:tblPr firstRow="1" bandRow="1">
                <a:tableStyleId>{5C22544A-7EE6-4342-B048-85BDC9FD1C3A}</a:tableStyleId>
              </a:tblPr>
              <a:tblGrid>
                <a:gridCol w="1485644">
                  <a:extLst>
                    <a:ext uri="{9D8B030D-6E8A-4147-A177-3AD203B41FA5}">
                      <a16:colId xmlns="" xmlns:a16="http://schemas.microsoft.com/office/drawing/2014/main" val="2360773658"/>
                    </a:ext>
                  </a:extLst>
                </a:gridCol>
                <a:gridCol w="1012741">
                  <a:extLst>
                    <a:ext uri="{9D8B030D-6E8A-4147-A177-3AD203B41FA5}">
                      <a16:colId xmlns="" xmlns:a16="http://schemas.microsoft.com/office/drawing/2014/main" val="1083574288"/>
                    </a:ext>
                  </a:extLst>
                </a:gridCol>
                <a:gridCol w="1016162">
                  <a:extLst>
                    <a:ext uri="{9D8B030D-6E8A-4147-A177-3AD203B41FA5}">
                      <a16:colId xmlns="" xmlns:a16="http://schemas.microsoft.com/office/drawing/2014/main" val="418698608"/>
                    </a:ext>
                  </a:extLst>
                </a:gridCol>
                <a:gridCol w="1032700">
                  <a:extLst>
                    <a:ext uri="{9D8B030D-6E8A-4147-A177-3AD203B41FA5}">
                      <a16:colId xmlns="" xmlns:a16="http://schemas.microsoft.com/office/drawing/2014/main" val="3666115422"/>
                    </a:ext>
                  </a:extLst>
                </a:gridCol>
                <a:gridCol w="1163676">
                  <a:extLst>
                    <a:ext uri="{9D8B030D-6E8A-4147-A177-3AD203B41FA5}">
                      <a16:colId xmlns="" xmlns:a16="http://schemas.microsoft.com/office/drawing/2014/main" val="2059293738"/>
                    </a:ext>
                  </a:extLst>
                </a:gridCol>
                <a:gridCol w="1429041">
                  <a:extLst>
                    <a:ext uri="{9D8B030D-6E8A-4147-A177-3AD203B41FA5}">
                      <a16:colId xmlns="" xmlns:a16="http://schemas.microsoft.com/office/drawing/2014/main" val="2890119641"/>
                    </a:ext>
                  </a:extLst>
                </a:gridCol>
                <a:gridCol w="1099460">
                  <a:extLst>
                    <a:ext uri="{9D8B030D-6E8A-4147-A177-3AD203B41FA5}">
                      <a16:colId xmlns="" xmlns:a16="http://schemas.microsoft.com/office/drawing/2014/main" val="280345404"/>
                    </a:ext>
                  </a:extLst>
                </a:gridCol>
                <a:gridCol w="1177062">
                  <a:extLst>
                    <a:ext uri="{9D8B030D-6E8A-4147-A177-3AD203B41FA5}">
                      <a16:colId xmlns="" xmlns:a16="http://schemas.microsoft.com/office/drawing/2014/main" val="1627724381"/>
                    </a:ext>
                  </a:extLst>
                </a:gridCol>
              </a:tblGrid>
              <a:tr h="1124174">
                <a:tc>
                  <a:txBody>
                    <a:bodyPr/>
                    <a:lstStyle/>
                    <a:p>
                      <a:r>
                        <a:rPr lang="es-CL" dirty="0">
                          <a:latin typeface="AkayaKanadaka" panose="02010502080401010103" pitchFamily="2" charset="77"/>
                          <a:cs typeface="AkayaKanadaka" panose="02010502080401010103" pitchFamily="2" charset="77"/>
                        </a:rPr>
                        <a:t>CICLO/BECA</a:t>
                      </a:r>
                    </a:p>
                  </a:txBody>
                  <a:tcPr marL="94828" marR="94828"/>
                </a:tc>
                <a:tc>
                  <a:txBody>
                    <a:bodyPr/>
                    <a:lstStyle/>
                    <a:p>
                      <a:r>
                        <a:rPr lang="es-CL" sz="2000" dirty="0">
                          <a:latin typeface="AkayaKanadaka" panose="02010502080401010103" pitchFamily="2" charset="77"/>
                          <a:cs typeface="AkayaKanadaka" panose="02010502080401010103" pitchFamily="2" charset="77"/>
                        </a:rPr>
                        <a:t>SEP 2023</a:t>
                      </a:r>
                    </a:p>
                  </a:txBody>
                  <a:tcPr marL="94828" marR="94828"/>
                </a:tc>
                <a:tc>
                  <a:txBody>
                    <a:bodyPr/>
                    <a:lstStyle/>
                    <a:p>
                      <a:r>
                        <a:rPr lang="es-CL" sz="2000" dirty="0">
                          <a:latin typeface="AkayaKanadaka" panose="02010502080401010103" pitchFamily="2" charset="77"/>
                          <a:cs typeface="AkayaKanadaka" panose="02010502080401010103" pitchFamily="2" charset="77"/>
                        </a:rPr>
                        <a:t>Becas Soc.</a:t>
                      </a:r>
                    </a:p>
                  </a:txBody>
                  <a:tcPr marL="94828" marR="94828"/>
                </a:tc>
                <a:tc>
                  <a:txBody>
                    <a:bodyPr/>
                    <a:lstStyle/>
                    <a:p>
                      <a:r>
                        <a:rPr lang="es-CL" sz="2000" dirty="0">
                          <a:latin typeface="AkayaKanadaka" panose="02010502080401010103" pitchFamily="2" charset="77"/>
                          <a:cs typeface="AkayaKanadaka" panose="02010502080401010103" pitchFamily="2" charset="77"/>
                        </a:rPr>
                        <a:t>Pago </a:t>
                      </a:r>
                    </a:p>
                    <a:p>
                      <a:r>
                        <a:rPr lang="es-CL" sz="2000" dirty="0" err="1">
                          <a:latin typeface="AkayaKanadaka" panose="02010502080401010103" pitchFamily="2" charset="77"/>
                          <a:cs typeface="AkayaKanadaka" panose="02010502080401010103" pitchFamily="2" charset="77"/>
                        </a:rPr>
                        <a:t>Anticip</a:t>
                      </a:r>
                      <a:r>
                        <a:rPr lang="es-CL" sz="2000" dirty="0">
                          <a:latin typeface="AkayaKanadaka" panose="02010502080401010103" pitchFamily="2" charset="77"/>
                          <a:cs typeface="AkayaKanadaka" panose="02010502080401010103" pitchFamily="2" charset="77"/>
                        </a:rPr>
                        <a:t>.</a:t>
                      </a:r>
                    </a:p>
                  </a:txBody>
                  <a:tcPr marL="94828" marR="94828"/>
                </a:tc>
                <a:tc>
                  <a:txBody>
                    <a:bodyPr/>
                    <a:lstStyle/>
                    <a:p>
                      <a:r>
                        <a:rPr lang="es-CL" sz="2000" dirty="0">
                          <a:latin typeface="AkayaKanadaka" panose="02010502080401010103" pitchFamily="2" charset="77"/>
                          <a:cs typeface="AkayaKanadaka" panose="02010502080401010103" pitchFamily="2" charset="77"/>
                        </a:rPr>
                        <a:t>Hijas Personal</a:t>
                      </a:r>
                    </a:p>
                  </a:txBody>
                  <a:tcPr marL="94828" marR="94828"/>
                </a:tc>
                <a:tc>
                  <a:txBody>
                    <a:bodyPr/>
                    <a:lstStyle/>
                    <a:p>
                      <a:r>
                        <a:rPr lang="es-CL" sz="2000" dirty="0">
                          <a:latin typeface="AkayaKanadaka" panose="02010502080401010103" pitchFamily="2" charset="77"/>
                          <a:cs typeface="AkayaKanadaka" panose="02010502080401010103" pitchFamily="2" charset="77"/>
                        </a:rPr>
                        <a:t>Excelencia</a:t>
                      </a:r>
                    </a:p>
                  </a:txBody>
                  <a:tcPr marL="94828" marR="94828"/>
                </a:tc>
                <a:tc>
                  <a:txBody>
                    <a:bodyPr/>
                    <a:lstStyle/>
                    <a:p>
                      <a:r>
                        <a:rPr lang="es-CL" sz="2000" dirty="0">
                          <a:latin typeface="AkayaKanadaka" panose="02010502080401010103" pitchFamily="2" charset="77"/>
                          <a:cs typeface="AkayaKanadaka" panose="02010502080401010103" pitchFamily="2" charset="77"/>
                        </a:rPr>
                        <a:t>3° hija</a:t>
                      </a:r>
                    </a:p>
                  </a:txBody>
                  <a:tcPr marL="94828" marR="94828"/>
                </a:tc>
                <a:tc>
                  <a:txBody>
                    <a:bodyPr/>
                    <a:lstStyle/>
                    <a:p>
                      <a:r>
                        <a:rPr lang="es-CL" sz="2000" dirty="0">
                          <a:latin typeface="AkayaKanadaka" panose="02010502080401010103" pitchFamily="2" charset="77"/>
                          <a:cs typeface="AkayaKanadaka" panose="02010502080401010103" pitchFamily="2" charset="77"/>
                        </a:rPr>
                        <a:t>PRO RET. 2023</a:t>
                      </a:r>
                    </a:p>
                  </a:txBody>
                  <a:tcPr marL="94828" marR="94828"/>
                </a:tc>
                <a:extLst>
                  <a:ext uri="{0D108BD9-81ED-4DB2-BD59-A6C34878D82A}">
                    <a16:rowId xmlns="" xmlns:a16="http://schemas.microsoft.com/office/drawing/2014/main" val="2266426267"/>
                  </a:ext>
                </a:extLst>
              </a:tr>
              <a:tr h="442857">
                <a:tc>
                  <a:txBody>
                    <a:bodyPr/>
                    <a:lstStyle/>
                    <a:p>
                      <a:r>
                        <a:rPr lang="es-CL" sz="2000" dirty="0">
                          <a:latin typeface="AkayaKanadaka" panose="02010502080401010103" pitchFamily="2" charset="77"/>
                          <a:cs typeface="AkayaKanadaka" panose="02010502080401010103" pitchFamily="2" charset="77"/>
                        </a:rPr>
                        <a:t>Pre básica</a:t>
                      </a:r>
                    </a:p>
                  </a:txBody>
                  <a:tcPr marL="94828" marR="94828"/>
                </a:tc>
                <a:tc>
                  <a:txBody>
                    <a:bodyPr/>
                    <a:lstStyle/>
                    <a:p>
                      <a:r>
                        <a:rPr lang="es-CL" sz="2000" dirty="0">
                          <a:latin typeface="AkayaKanadaka" panose="02010502080401010103" pitchFamily="2" charset="77"/>
                          <a:cs typeface="AkayaKanadaka" panose="02010502080401010103" pitchFamily="2" charset="77"/>
                        </a:rPr>
                        <a:t>62</a:t>
                      </a:r>
                    </a:p>
                  </a:txBody>
                  <a:tcPr marL="94828" marR="94828"/>
                </a:tc>
                <a:tc>
                  <a:txBody>
                    <a:bodyPr/>
                    <a:lstStyle/>
                    <a:p>
                      <a:r>
                        <a:rPr lang="es-CL" sz="2000" dirty="0">
                          <a:latin typeface="AkayaKanadaka" panose="02010502080401010103" pitchFamily="2" charset="77"/>
                          <a:cs typeface="AkayaKanadaka" panose="02010502080401010103" pitchFamily="2" charset="77"/>
                        </a:rPr>
                        <a:t>13</a:t>
                      </a:r>
                    </a:p>
                  </a:txBody>
                  <a:tcPr marL="94828" marR="94828"/>
                </a:tc>
                <a:tc>
                  <a:txBody>
                    <a:bodyPr/>
                    <a:lstStyle/>
                    <a:p>
                      <a:r>
                        <a:rPr lang="es-CL" sz="2000" dirty="0">
                          <a:latin typeface="AkayaKanadaka" panose="02010502080401010103" pitchFamily="2" charset="77"/>
                          <a:cs typeface="AkayaKanadaka" panose="02010502080401010103" pitchFamily="2" charset="77"/>
                        </a:rPr>
                        <a:t>8</a:t>
                      </a:r>
                    </a:p>
                  </a:txBody>
                  <a:tcPr marL="94828" marR="94828"/>
                </a:tc>
                <a:tc>
                  <a:txBody>
                    <a:bodyPr/>
                    <a:lstStyle/>
                    <a:p>
                      <a:r>
                        <a:rPr lang="es-CL" sz="2000" dirty="0">
                          <a:latin typeface="AkayaKanadaka" panose="02010502080401010103" pitchFamily="2" charset="77"/>
                          <a:cs typeface="AkayaKanadaka" panose="02010502080401010103" pitchFamily="2" charset="77"/>
                        </a:rPr>
                        <a:t>2</a:t>
                      </a:r>
                    </a:p>
                  </a:txBody>
                  <a:tcPr marL="94828" marR="94828"/>
                </a:tc>
                <a:tc>
                  <a:txBody>
                    <a:bodyPr/>
                    <a:lstStyle/>
                    <a:p>
                      <a:r>
                        <a:rPr lang="es-CL" sz="2000" dirty="0">
                          <a:latin typeface="AkayaKanadaka" panose="02010502080401010103" pitchFamily="2" charset="77"/>
                          <a:cs typeface="AkayaKanadaka" panose="02010502080401010103" pitchFamily="2" charset="77"/>
                        </a:rPr>
                        <a:t>----</a:t>
                      </a:r>
                    </a:p>
                  </a:txBody>
                  <a:tcPr marL="94828" marR="94828"/>
                </a:tc>
                <a:tc>
                  <a:txBody>
                    <a:bodyPr/>
                    <a:lstStyle/>
                    <a:p>
                      <a:r>
                        <a:rPr lang="es-CL" sz="2000" dirty="0">
                          <a:latin typeface="AkayaKanadaka" panose="02010502080401010103" pitchFamily="2" charset="77"/>
                          <a:cs typeface="AkayaKanadaka" panose="02010502080401010103" pitchFamily="2" charset="77"/>
                        </a:rPr>
                        <a:t>----</a:t>
                      </a:r>
                    </a:p>
                  </a:txBody>
                  <a:tcPr marL="94828" marR="94828"/>
                </a:tc>
                <a:tc>
                  <a:txBody>
                    <a:bodyPr/>
                    <a:lstStyle/>
                    <a:p>
                      <a:r>
                        <a:rPr lang="es-CL" sz="2000" dirty="0">
                          <a:latin typeface="AkayaKanadaka" panose="02010502080401010103" pitchFamily="2" charset="77"/>
                          <a:cs typeface="AkayaKanadaka" panose="02010502080401010103" pitchFamily="2" charset="77"/>
                        </a:rPr>
                        <a:t>----</a:t>
                      </a:r>
                    </a:p>
                  </a:txBody>
                  <a:tcPr marL="94828" marR="94828"/>
                </a:tc>
                <a:extLst>
                  <a:ext uri="{0D108BD9-81ED-4DB2-BD59-A6C34878D82A}">
                    <a16:rowId xmlns="" xmlns:a16="http://schemas.microsoft.com/office/drawing/2014/main" val="1401253700"/>
                  </a:ext>
                </a:extLst>
              </a:tr>
              <a:tr h="442857">
                <a:tc>
                  <a:txBody>
                    <a:bodyPr/>
                    <a:lstStyle/>
                    <a:p>
                      <a:r>
                        <a:rPr lang="es-CL" sz="2000" dirty="0">
                          <a:latin typeface="AkayaKanadaka" panose="02010502080401010103" pitchFamily="2" charset="77"/>
                          <a:cs typeface="AkayaKanadaka" panose="02010502080401010103" pitchFamily="2" charset="77"/>
                        </a:rPr>
                        <a:t>Básica</a:t>
                      </a:r>
                    </a:p>
                  </a:txBody>
                  <a:tcPr marL="94828" marR="94828"/>
                </a:tc>
                <a:tc>
                  <a:txBody>
                    <a:bodyPr/>
                    <a:lstStyle/>
                    <a:p>
                      <a:r>
                        <a:rPr lang="es-CL" sz="2000" dirty="0">
                          <a:latin typeface="AkayaKanadaka" panose="02010502080401010103" pitchFamily="2" charset="77"/>
                          <a:cs typeface="AkayaKanadaka" panose="02010502080401010103" pitchFamily="2" charset="77"/>
                        </a:rPr>
                        <a:t>319</a:t>
                      </a:r>
                    </a:p>
                  </a:txBody>
                  <a:tcPr marL="94828" marR="94828"/>
                </a:tc>
                <a:tc>
                  <a:txBody>
                    <a:bodyPr/>
                    <a:lstStyle/>
                    <a:p>
                      <a:r>
                        <a:rPr lang="es-CL" sz="2000" dirty="0">
                          <a:latin typeface="AkayaKanadaka" panose="02010502080401010103" pitchFamily="2" charset="77"/>
                          <a:cs typeface="AkayaKanadaka" panose="02010502080401010103" pitchFamily="2" charset="77"/>
                        </a:rPr>
                        <a:t>130</a:t>
                      </a:r>
                    </a:p>
                  </a:txBody>
                  <a:tcPr marL="94828" marR="94828"/>
                </a:tc>
                <a:tc>
                  <a:txBody>
                    <a:bodyPr/>
                    <a:lstStyle/>
                    <a:p>
                      <a:r>
                        <a:rPr lang="es-CL" sz="2000" dirty="0">
                          <a:latin typeface="AkayaKanadaka" panose="02010502080401010103" pitchFamily="2" charset="77"/>
                          <a:cs typeface="AkayaKanadaka" panose="02010502080401010103" pitchFamily="2" charset="77"/>
                        </a:rPr>
                        <a:t>41</a:t>
                      </a:r>
                    </a:p>
                  </a:txBody>
                  <a:tcPr marL="94828" marR="94828"/>
                </a:tc>
                <a:tc>
                  <a:txBody>
                    <a:bodyPr/>
                    <a:lstStyle/>
                    <a:p>
                      <a:r>
                        <a:rPr lang="es-CL" sz="2000" dirty="0">
                          <a:latin typeface="AkayaKanadaka" panose="02010502080401010103" pitchFamily="2" charset="77"/>
                          <a:cs typeface="AkayaKanadaka" panose="02010502080401010103" pitchFamily="2" charset="77"/>
                        </a:rPr>
                        <a:t>10</a:t>
                      </a:r>
                    </a:p>
                  </a:txBody>
                  <a:tcPr marL="94828" marR="94828"/>
                </a:tc>
                <a:tc>
                  <a:txBody>
                    <a:bodyPr/>
                    <a:lstStyle/>
                    <a:p>
                      <a:r>
                        <a:rPr lang="es-CL" sz="2000" dirty="0">
                          <a:latin typeface="AkayaKanadaka" panose="02010502080401010103" pitchFamily="2" charset="77"/>
                          <a:cs typeface="AkayaKanadaka" panose="02010502080401010103" pitchFamily="2" charset="77"/>
                        </a:rPr>
                        <a:t>7</a:t>
                      </a:r>
                    </a:p>
                  </a:txBody>
                  <a:tcPr marL="94828" marR="94828"/>
                </a:tc>
                <a:tc>
                  <a:txBody>
                    <a:bodyPr/>
                    <a:lstStyle/>
                    <a:p>
                      <a:r>
                        <a:rPr lang="es-CL" sz="2000" dirty="0">
                          <a:latin typeface="AkayaKanadaka" panose="02010502080401010103" pitchFamily="2" charset="77"/>
                          <a:cs typeface="AkayaKanadaka" panose="02010502080401010103" pitchFamily="2" charset="77"/>
                        </a:rPr>
                        <a:t>2</a:t>
                      </a:r>
                    </a:p>
                  </a:txBody>
                  <a:tcPr marL="94828" marR="94828"/>
                </a:tc>
                <a:tc>
                  <a:txBody>
                    <a:bodyPr/>
                    <a:lstStyle/>
                    <a:p>
                      <a:r>
                        <a:rPr lang="es-CL" sz="2000" dirty="0">
                          <a:latin typeface="AkayaKanadaka" panose="02010502080401010103" pitchFamily="2" charset="77"/>
                          <a:cs typeface="AkayaKanadaka" panose="02010502080401010103" pitchFamily="2" charset="77"/>
                        </a:rPr>
                        <a:t>12</a:t>
                      </a:r>
                    </a:p>
                  </a:txBody>
                  <a:tcPr marL="94828" marR="94828"/>
                </a:tc>
                <a:extLst>
                  <a:ext uri="{0D108BD9-81ED-4DB2-BD59-A6C34878D82A}">
                    <a16:rowId xmlns="" xmlns:a16="http://schemas.microsoft.com/office/drawing/2014/main" val="837357709"/>
                  </a:ext>
                </a:extLst>
              </a:tr>
              <a:tr h="442857">
                <a:tc>
                  <a:txBody>
                    <a:bodyPr/>
                    <a:lstStyle/>
                    <a:p>
                      <a:r>
                        <a:rPr lang="es-CL" sz="2000" dirty="0">
                          <a:latin typeface="AkayaKanadaka" panose="02010502080401010103" pitchFamily="2" charset="77"/>
                          <a:cs typeface="AkayaKanadaka" panose="02010502080401010103" pitchFamily="2" charset="77"/>
                        </a:rPr>
                        <a:t>Media</a:t>
                      </a:r>
                    </a:p>
                  </a:txBody>
                  <a:tcPr marL="94828" marR="94828"/>
                </a:tc>
                <a:tc>
                  <a:txBody>
                    <a:bodyPr/>
                    <a:lstStyle/>
                    <a:p>
                      <a:r>
                        <a:rPr lang="es-CL" sz="2000" dirty="0">
                          <a:latin typeface="AkayaKanadaka" panose="02010502080401010103" pitchFamily="2" charset="77"/>
                          <a:cs typeface="AkayaKanadaka" panose="02010502080401010103" pitchFamily="2" charset="77"/>
                        </a:rPr>
                        <a:t>364</a:t>
                      </a:r>
                    </a:p>
                  </a:txBody>
                  <a:tcPr marL="94828" marR="94828"/>
                </a:tc>
                <a:tc>
                  <a:txBody>
                    <a:bodyPr/>
                    <a:lstStyle/>
                    <a:p>
                      <a:r>
                        <a:rPr lang="es-CL" sz="2000" dirty="0">
                          <a:latin typeface="AkayaKanadaka" panose="02010502080401010103" pitchFamily="2" charset="77"/>
                          <a:cs typeface="AkayaKanadaka" panose="02010502080401010103" pitchFamily="2" charset="77"/>
                        </a:rPr>
                        <a:t>101</a:t>
                      </a:r>
                    </a:p>
                  </a:txBody>
                  <a:tcPr marL="94828" marR="94828"/>
                </a:tc>
                <a:tc>
                  <a:txBody>
                    <a:bodyPr/>
                    <a:lstStyle/>
                    <a:p>
                      <a:r>
                        <a:rPr lang="es-CL" sz="2000" dirty="0">
                          <a:latin typeface="AkayaKanadaka" panose="02010502080401010103" pitchFamily="2" charset="77"/>
                          <a:cs typeface="AkayaKanadaka" panose="02010502080401010103" pitchFamily="2" charset="77"/>
                        </a:rPr>
                        <a:t>24</a:t>
                      </a:r>
                    </a:p>
                  </a:txBody>
                  <a:tcPr marL="94828" marR="94828"/>
                </a:tc>
                <a:tc>
                  <a:txBody>
                    <a:bodyPr/>
                    <a:lstStyle/>
                    <a:p>
                      <a:r>
                        <a:rPr lang="es-CL" sz="2000" dirty="0">
                          <a:latin typeface="AkayaKanadaka" panose="02010502080401010103" pitchFamily="2" charset="77"/>
                          <a:cs typeface="AkayaKanadaka" panose="02010502080401010103" pitchFamily="2" charset="77"/>
                        </a:rPr>
                        <a:t>2</a:t>
                      </a:r>
                    </a:p>
                  </a:txBody>
                  <a:tcPr marL="94828" marR="94828"/>
                </a:tc>
                <a:tc>
                  <a:txBody>
                    <a:bodyPr/>
                    <a:lstStyle/>
                    <a:p>
                      <a:r>
                        <a:rPr lang="es-CL" sz="2000" dirty="0">
                          <a:latin typeface="AkayaKanadaka" panose="02010502080401010103" pitchFamily="2" charset="77"/>
                          <a:cs typeface="AkayaKanadaka" panose="02010502080401010103" pitchFamily="2" charset="77"/>
                        </a:rPr>
                        <a:t>3</a:t>
                      </a:r>
                    </a:p>
                  </a:txBody>
                  <a:tcPr marL="94828" marR="94828"/>
                </a:tc>
                <a:tc>
                  <a:txBody>
                    <a:bodyPr/>
                    <a:lstStyle/>
                    <a:p>
                      <a:r>
                        <a:rPr lang="es-CL" sz="2000" dirty="0">
                          <a:latin typeface="AkayaKanadaka" panose="02010502080401010103" pitchFamily="2" charset="77"/>
                          <a:cs typeface="AkayaKanadaka" panose="02010502080401010103" pitchFamily="2" charset="77"/>
                        </a:rPr>
                        <a:t>----</a:t>
                      </a:r>
                    </a:p>
                  </a:txBody>
                  <a:tcPr marL="94828" marR="94828"/>
                </a:tc>
                <a:tc>
                  <a:txBody>
                    <a:bodyPr/>
                    <a:lstStyle/>
                    <a:p>
                      <a:r>
                        <a:rPr lang="es-CL" sz="2000" dirty="0">
                          <a:latin typeface="AkayaKanadaka" panose="02010502080401010103" pitchFamily="2" charset="77"/>
                          <a:cs typeface="AkayaKanadaka" panose="02010502080401010103" pitchFamily="2" charset="77"/>
                        </a:rPr>
                        <a:t>129</a:t>
                      </a:r>
                    </a:p>
                  </a:txBody>
                  <a:tcPr marL="94828" marR="94828"/>
                </a:tc>
                <a:extLst>
                  <a:ext uri="{0D108BD9-81ED-4DB2-BD59-A6C34878D82A}">
                    <a16:rowId xmlns="" xmlns:a16="http://schemas.microsoft.com/office/drawing/2014/main" val="1586585115"/>
                  </a:ext>
                </a:extLst>
              </a:tr>
              <a:tr h="442857">
                <a:tc>
                  <a:txBody>
                    <a:bodyPr/>
                    <a:lstStyle/>
                    <a:p>
                      <a:r>
                        <a:rPr lang="es-CL" sz="2000" dirty="0">
                          <a:solidFill>
                            <a:srgbClr val="FF0000"/>
                          </a:solidFill>
                          <a:latin typeface="AkayaKanadaka" panose="02010502080401010103" pitchFamily="2" charset="77"/>
                          <a:cs typeface="AkayaKanadaka" panose="02010502080401010103" pitchFamily="2" charset="77"/>
                        </a:rPr>
                        <a:t>Totales</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745</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244</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73</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14</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10</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2</a:t>
                      </a:r>
                    </a:p>
                  </a:txBody>
                  <a:tcPr marL="94828" marR="94828"/>
                </a:tc>
                <a:tc>
                  <a:txBody>
                    <a:bodyPr/>
                    <a:lstStyle/>
                    <a:p>
                      <a:r>
                        <a:rPr lang="es-CL" sz="2000" dirty="0">
                          <a:solidFill>
                            <a:srgbClr val="FF0000"/>
                          </a:solidFill>
                          <a:latin typeface="AkayaKanadaka" panose="02010502080401010103" pitchFamily="2" charset="77"/>
                          <a:cs typeface="AkayaKanadaka" panose="02010502080401010103" pitchFamily="2" charset="77"/>
                        </a:rPr>
                        <a:t>141</a:t>
                      </a:r>
                    </a:p>
                  </a:txBody>
                  <a:tcPr marL="94828" marR="94828"/>
                </a:tc>
                <a:extLst>
                  <a:ext uri="{0D108BD9-81ED-4DB2-BD59-A6C34878D82A}">
                    <a16:rowId xmlns="" xmlns:a16="http://schemas.microsoft.com/office/drawing/2014/main" val="1371477530"/>
                  </a:ext>
                </a:extLst>
              </a:tr>
            </a:tbl>
          </a:graphicData>
        </a:graphic>
      </p:graphicFrame>
    </p:spTree>
    <p:extLst>
      <p:ext uri="{BB962C8B-B14F-4D97-AF65-F5344CB8AC3E}">
        <p14:creationId xmlns:p14="http://schemas.microsoft.com/office/powerpoint/2010/main" val="3200236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1584" y="332657"/>
            <a:ext cx="5952661" cy="461665"/>
          </a:xfrm>
          <a:prstGeom prst="rect">
            <a:avLst/>
          </a:prstGeom>
        </p:spPr>
        <p:txBody>
          <a:bodyPr wrap="square">
            <a:spAutoFit/>
          </a:bodyPr>
          <a:lstStyle/>
          <a:p>
            <a:r>
              <a:rPr lang="es-CL" sz="2400" b="1" dirty="0"/>
              <a:t>PROYECTO INTEGRACION</a:t>
            </a:r>
            <a:endParaRPr lang="es-CL" sz="2400" dirty="0"/>
          </a:p>
        </p:txBody>
      </p:sp>
      <p:graphicFrame>
        <p:nvGraphicFramePr>
          <p:cNvPr id="3" name="2 Tabla"/>
          <p:cNvGraphicFramePr>
            <a:graphicFrameLocks noGrp="1"/>
          </p:cNvGraphicFramePr>
          <p:nvPr>
            <p:extLst>
              <p:ext uri="{D42A27DB-BD31-4B8C-83A1-F6EECF244321}">
                <p14:modId xmlns:p14="http://schemas.microsoft.com/office/powerpoint/2010/main" val="1172807210"/>
              </p:ext>
            </p:extLst>
          </p:nvPr>
        </p:nvGraphicFramePr>
        <p:xfrm>
          <a:off x="1055440" y="980728"/>
          <a:ext cx="8544949" cy="946404"/>
        </p:xfrm>
        <a:graphic>
          <a:graphicData uri="http://schemas.openxmlformats.org/drawingml/2006/table">
            <a:tbl>
              <a:tblPr firstRow="1" firstCol="1" bandRow="1">
                <a:tableStyleId>{5C22544A-7EE6-4342-B048-85BDC9FD1C3A}</a:tableStyleId>
              </a:tblPr>
              <a:tblGrid>
                <a:gridCol w="8544949">
                  <a:extLst>
                    <a:ext uri="{9D8B030D-6E8A-4147-A177-3AD203B41FA5}">
                      <a16:colId xmlns="" xmlns:a16="http://schemas.microsoft.com/office/drawing/2014/main" val="20000"/>
                    </a:ext>
                  </a:extLst>
                </a:gridCol>
              </a:tblGrid>
              <a:tr h="239379">
                <a:tc>
                  <a:txBody>
                    <a:bodyPr/>
                    <a:lstStyle/>
                    <a:p>
                      <a:pPr>
                        <a:lnSpc>
                          <a:spcPct val="115000"/>
                        </a:lnSpc>
                        <a:spcAft>
                          <a:spcPts val="0"/>
                        </a:spcAft>
                      </a:pPr>
                      <a:r>
                        <a:rPr lang="es-CL" sz="1800" dirty="0">
                          <a:effectLst/>
                        </a:rPr>
                        <a:t>INGRESOS PROYECTO INTEGRACIÓN</a:t>
                      </a: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239379">
                <a:tc>
                  <a:txBody>
                    <a:bodyPr/>
                    <a:lstStyle/>
                    <a:p>
                      <a:pPr>
                        <a:lnSpc>
                          <a:spcPct val="115000"/>
                        </a:lnSpc>
                        <a:spcAft>
                          <a:spcPts val="0"/>
                        </a:spcAft>
                      </a:pPr>
                      <a:r>
                        <a:rPr lang="es-CL" sz="1800" dirty="0">
                          <a:effectLst/>
                        </a:rPr>
                        <a:t> </a:t>
                      </a: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1"/>
                  </a:ext>
                </a:extLst>
              </a:tr>
              <a:tr h="261141">
                <a:tc>
                  <a:txBody>
                    <a:bodyPr/>
                    <a:lstStyle/>
                    <a:p>
                      <a:pPr algn="r">
                        <a:lnSpc>
                          <a:spcPct val="115000"/>
                        </a:lnSpc>
                        <a:spcAft>
                          <a:spcPts val="0"/>
                        </a:spcAft>
                      </a:pPr>
                      <a:r>
                        <a:rPr lang="es-CL" sz="1800" dirty="0">
                          <a:effectLst/>
                        </a:rPr>
                        <a:t>381,901,025</a:t>
                      </a: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2"/>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439738630"/>
              </p:ext>
            </p:extLst>
          </p:nvPr>
        </p:nvGraphicFramePr>
        <p:xfrm>
          <a:off x="748145" y="2051246"/>
          <a:ext cx="10148388" cy="5058558"/>
        </p:xfrm>
        <a:graphic>
          <a:graphicData uri="http://schemas.openxmlformats.org/drawingml/2006/table">
            <a:tbl>
              <a:tblPr firstRow="1" firstCol="1" bandRow="1">
                <a:tableStyleId>{5C22544A-7EE6-4342-B048-85BDC9FD1C3A}</a:tableStyleId>
              </a:tblPr>
              <a:tblGrid>
                <a:gridCol w="4881681">
                  <a:extLst>
                    <a:ext uri="{9D8B030D-6E8A-4147-A177-3AD203B41FA5}">
                      <a16:colId xmlns="" xmlns:a16="http://schemas.microsoft.com/office/drawing/2014/main" val="20000"/>
                    </a:ext>
                  </a:extLst>
                </a:gridCol>
                <a:gridCol w="5266707">
                  <a:extLst>
                    <a:ext uri="{9D8B030D-6E8A-4147-A177-3AD203B41FA5}">
                      <a16:colId xmlns="" xmlns:a16="http://schemas.microsoft.com/office/drawing/2014/main" val="20001"/>
                    </a:ext>
                  </a:extLst>
                </a:gridCol>
              </a:tblGrid>
              <a:tr h="327464">
                <a:tc>
                  <a:txBody>
                    <a:bodyPr/>
                    <a:lstStyle/>
                    <a:p>
                      <a:pPr>
                        <a:lnSpc>
                          <a:spcPct val="115000"/>
                        </a:lnSpc>
                        <a:spcAft>
                          <a:spcPts val="0"/>
                        </a:spcAft>
                      </a:pPr>
                      <a:r>
                        <a:rPr lang="es-CL" sz="1800" dirty="0">
                          <a:effectLst/>
                        </a:rPr>
                        <a:t>ITEM</a:t>
                      </a:r>
                      <a:endParaRPr lang="es-CL" sz="1800" dirty="0">
                        <a:effectLst/>
                        <a:latin typeface="Calibri"/>
                        <a:ea typeface="Calibri"/>
                        <a:cs typeface="Times New Roman"/>
                      </a:endParaRPr>
                    </a:p>
                  </a:txBody>
                  <a:tcPr marL="59267" marR="59267" marT="0" marB="0" anchor="b"/>
                </a:tc>
                <a:tc>
                  <a:txBody>
                    <a:bodyPr/>
                    <a:lstStyle/>
                    <a:p>
                      <a:pPr>
                        <a:lnSpc>
                          <a:spcPct val="115000"/>
                        </a:lnSpc>
                        <a:spcAft>
                          <a:spcPts val="0"/>
                        </a:spcAft>
                      </a:pPr>
                      <a:r>
                        <a:rPr lang="es-CL" sz="1800">
                          <a:effectLst/>
                        </a:rPr>
                        <a:t>GASTO $</a:t>
                      </a:r>
                      <a:endParaRPr lang="es-CL" sz="180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327464">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REMUNERACIONALES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$ 313,941,023</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1"/>
                  </a:ext>
                </a:extLst>
              </a:tr>
              <a:tr h="327464">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OTROS GASTOS EN PERSONAL</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$ 0</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2"/>
                  </a:ext>
                </a:extLst>
              </a:tr>
              <a:tr h="327464">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APORTES PREVISIONALES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$ 18,336,747</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3"/>
                  </a:ext>
                </a:extLst>
              </a:tr>
              <a:tr h="578774">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ASESORÍA TÉCNICA Y ACTIVIDADES DE INFORMACIÓN Y ORIENTACIÓN</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$ 3,567,747</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4"/>
                  </a:ext>
                </a:extLst>
              </a:tr>
              <a:tr h="343837">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RECURSOS DE APRENDIZAJE</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$ 3,060,139</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5"/>
                  </a:ext>
                </a:extLst>
              </a:tr>
              <a:tr h="578774">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EQUIPAMIENTO DE APOYO PEDAGÓGICO</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$ 1,564,580</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6"/>
                  </a:ext>
                </a:extLst>
              </a:tr>
              <a:tr h="343837">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BIENESTAR ALUMNOS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$ 4,542,350</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7"/>
                  </a:ext>
                </a:extLst>
              </a:tr>
              <a:tr h="343837">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DE OPERACIÓN</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$ 36,000</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8"/>
                  </a:ext>
                </a:extLst>
              </a:tr>
              <a:tr h="343837">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ARRIENDOS DE BIENES MUEBLES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$ 0</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9"/>
                  </a:ext>
                </a:extLst>
              </a:tr>
              <a:tr h="578774">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CONSTRUCCIÓN Y MANTENCIÓN DE INFRAESTRUCTURA</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$ 764,469</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0"/>
                  </a:ext>
                </a:extLst>
              </a:tr>
              <a:tr h="343837">
                <a:tc>
                  <a:txBody>
                    <a:bodyPr/>
                    <a:lstStyle/>
                    <a:p>
                      <a:pPr>
                        <a:lnSpc>
                          <a:spcPct val="115000"/>
                        </a:lnSpc>
                        <a:spcAft>
                          <a:spcPts val="0"/>
                        </a:spcAft>
                      </a:pPr>
                      <a:r>
                        <a:rPr lang="es-CL" sz="1600" dirty="0">
                          <a:solidFill>
                            <a:srgbClr val="FF0000"/>
                          </a:solidFill>
                          <a:effectLst/>
                          <a:latin typeface="Calibri"/>
                          <a:ea typeface="Calibri"/>
                          <a:cs typeface="Times New Roman"/>
                        </a:rPr>
                        <a:t>TOTAL</a:t>
                      </a:r>
                    </a:p>
                    <a:p>
                      <a:pPr>
                        <a:lnSpc>
                          <a:spcPct val="115000"/>
                        </a:lnSpc>
                        <a:spcAft>
                          <a:spcPts val="0"/>
                        </a:spcAft>
                      </a:pPr>
                      <a:endParaRPr lang="es-CL" sz="16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kumimoji="0" lang="es-CL" sz="1600" b="1" kern="1200" dirty="0">
                          <a:solidFill>
                            <a:srgbClr val="FF0000"/>
                          </a:solidFill>
                          <a:effectLst/>
                          <a:latin typeface="+mn-lt"/>
                          <a:ea typeface="+mn-ea"/>
                          <a:cs typeface="+mn-cs"/>
                        </a:rPr>
                        <a:t>$ 345,813,055</a:t>
                      </a:r>
                      <a:endParaRPr lang="es-CL" sz="1600" dirty="0">
                        <a:solidFill>
                          <a:srgbClr val="FF0000"/>
                        </a:solidFill>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71655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7381" y="260649"/>
            <a:ext cx="8616619" cy="677108"/>
          </a:xfrm>
          <a:prstGeom prst="rect">
            <a:avLst/>
          </a:prstGeom>
        </p:spPr>
        <p:txBody>
          <a:bodyPr wrap="square">
            <a:spAutoFit/>
          </a:bodyPr>
          <a:lstStyle/>
          <a:p>
            <a:r>
              <a:rPr lang="es-CL" sz="2000" b="1" dirty="0"/>
              <a:t>SUBVENCION ESCOLAR PREFERENCIAL (SEP)</a:t>
            </a:r>
            <a:endParaRPr lang="es-CL" sz="2000" dirty="0"/>
          </a:p>
          <a:p>
            <a:r>
              <a:rPr lang="es-CL" b="1" dirty="0"/>
              <a:t> </a:t>
            </a:r>
            <a:endParaRPr lang="es-CL" dirty="0"/>
          </a:p>
        </p:txBody>
      </p:sp>
      <p:graphicFrame>
        <p:nvGraphicFramePr>
          <p:cNvPr id="3" name="2 Tabla"/>
          <p:cNvGraphicFramePr>
            <a:graphicFrameLocks noGrp="1"/>
          </p:cNvGraphicFramePr>
          <p:nvPr>
            <p:extLst>
              <p:ext uri="{D42A27DB-BD31-4B8C-83A1-F6EECF244321}">
                <p14:modId xmlns:p14="http://schemas.microsoft.com/office/powerpoint/2010/main" val="1650914343"/>
              </p:ext>
            </p:extLst>
          </p:nvPr>
        </p:nvGraphicFramePr>
        <p:xfrm>
          <a:off x="544888" y="693288"/>
          <a:ext cx="8911485" cy="831882"/>
        </p:xfrm>
        <a:graphic>
          <a:graphicData uri="http://schemas.openxmlformats.org/drawingml/2006/table">
            <a:tbl>
              <a:tblPr firstRow="1" firstCol="1" bandRow="1">
                <a:tableStyleId>{5C22544A-7EE6-4342-B048-85BDC9FD1C3A}</a:tableStyleId>
              </a:tblPr>
              <a:tblGrid>
                <a:gridCol w="8911485">
                  <a:extLst>
                    <a:ext uri="{9D8B030D-6E8A-4147-A177-3AD203B41FA5}">
                      <a16:colId xmlns="" xmlns:a16="http://schemas.microsoft.com/office/drawing/2014/main" val="20000"/>
                    </a:ext>
                  </a:extLst>
                </a:gridCol>
              </a:tblGrid>
              <a:tr h="259567">
                <a:tc>
                  <a:txBody>
                    <a:bodyPr/>
                    <a:lstStyle/>
                    <a:p>
                      <a:pPr>
                        <a:lnSpc>
                          <a:spcPct val="115000"/>
                        </a:lnSpc>
                        <a:spcAft>
                          <a:spcPts val="0"/>
                        </a:spcAft>
                      </a:pPr>
                      <a:r>
                        <a:rPr lang="es-CL" sz="1800" dirty="0">
                          <a:solidFill>
                            <a:schemeClr val="bg1"/>
                          </a:solidFill>
                          <a:effectLst/>
                        </a:rPr>
                        <a:t>INGRESOS SUBVENCIÓN ESCOLAR PREFERENCIAL</a:t>
                      </a:r>
                      <a:endParaRPr lang="es-CL" sz="1800" dirty="0">
                        <a:solidFill>
                          <a:schemeClr val="bg1"/>
                        </a:solidFill>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200946">
                <a:tc>
                  <a:txBody>
                    <a:bodyPr/>
                    <a:lstStyle/>
                    <a:p>
                      <a:pPr>
                        <a:lnSpc>
                          <a:spcPct val="115000"/>
                        </a:lnSpc>
                        <a:spcAft>
                          <a:spcPts val="0"/>
                        </a:spcAft>
                      </a:pPr>
                      <a:r>
                        <a:rPr lang="es-CL" sz="1100" dirty="0">
                          <a:effectLst/>
                        </a:rPr>
                        <a:t> </a:t>
                      </a:r>
                      <a:endParaRPr lang="es-CL" sz="11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1"/>
                  </a:ext>
                </a:extLst>
              </a:tr>
              <a:tr h="259567">
                <a:tc>
                  <a:txBody>
                    <a:bodyPr/>
                    <a:lstStyle/>
                    <a:p>
                      <a:pPr algn="r">
                        <a:lnSpc>
                          <a:spcPct val="115000"/>
                        </a:lnSpc>
                        <a:spcAft>
                          <a:spcPts val="0"/>
                        </a:spcAft>
                      </a:pPr>
                      <a:r>
                        <a:rPr lang="es-CL" sz="1800" dirty="0">
                          <a:effectLst/>
                        </a:rPr>
                        <a:t>482,025,198</a:t>
                      </a: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2"/>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293107507"/>
              </p:ext>
            </p:extLst>
          </p:nvPr>
        </p:nvGraphicFramePr>
        <p:xfrm>
          <a:off x="510283" y="1619020"/>
          <a:ext cx="10578272" cy="4671060"/>
        </p:xfrm>
        <a:graphic>
          <a:graphicData uri="http://schemas.openxmlformats.org/drawingml/2006/table">
            <a:tbl>
              <a:tblPr firstRow="1" firstCol="1" bandRow="1">
                <a:tableStyleId>{5C22544A-7EE6-4342-B048-85BDC9FD1C3A}</a:tableStyleId>
              </a:tblPr>
              <a:tblGrid>
                <a:gridCol w="7003076">
                  <a:extLst>
                    <a:ext uri="{9D8B030D-6E8A-4147-A177-3AD203B41FA5}">
                      <a16:colId xmlns="" xmlns:a16="http://schemas.microsoft.com/office/drawing/2014/main" val="20000"/>
                    </a:ext>
                  </a:extLst>
                </a:gridCol>
                <a:gridCol w="3575196">
                  <a:extLst>
                    <a:ext uri="{9D8B030D-6E8A-4147-A177-3AD203B41FA5}">
                      <a16:colId xmlns="" xmlns:a16="http://schemas.microsoft.com/office/drawing/2014/main" val="20001"/>
                    </a:ext>
                  </a:extLst>
                </a:gridCol>
              </a:tblGrid>
              <a:tr h="42311">
                <a:tc>
                  <a:txBody>
                    <a:bodyPr/>
                    <a:lstStyle/>
                    <a:p>
                      <a:pPr>
                        <a:lnSpc>
                          <a:spcPct val="115000"/>
                        </a:lnSpc>
                        <a:spcAft>
                          <a:spcPts val="0"/>
                        </a:spcAft>
                      </a:pPr>
                      <a:r>
                        <a:rPr lang="es-CL" sz="1400" dirty="0">
                          <a:effectLst/>
                        </a:rPr>
                        <a:t>ITEM</a:t>
                      </a:r>
                      <a:endParaRPr lang="es-CL" sz="1400" dirty="0">
                        <a:effectLst/>
                        <a:latin typeface="Calibri"/>
                        <a:ea typeface="Calibri"/>
                        <a:cs typeface="Times New Roman"/>
                      </a:endParaRPr>
                    </a:p>
                  </a:txBody>
                  <a:tcPr marL="49376" marR="49376" marT="0" marB="0" anchor="b"/>
                </a:tc>
                <a:tc>
                  <a:txBody>
                    <a:bodyPr/>
                    <a:lstStyle/>
                    <a:p>
                      <a:pPr>
                        <a:lnSpc>
                          <a:spcPct val="115000"/>
                        </a:lnSpc>
                        <a:spcAft>
                          <a:spcPts val="0"/>
                        </a:spcAft>
                      </a:pPr>
                      <a:r>
                        <a:rPr lang="es-CL" sz="1400">
                          <a:effectLst/>
                        </a:rPr>
                        <a:t>GASTO $</a:t>
                      </a:r>
                      <a:endParaRPr lang="es-CL" sz="1400">
                        <a:effectLst/>
                        <a:latin typeface="Calibri"/>
                        <a:ea typeface="Calibri"/>
                        <a:cs typeface="Times New Roman"/>
                      </a:endParaRPr>
                    </a:p>
                  </a:txBody>
                  <a:tcPr marL="49376" marR="49376" marT="0" marB="0" anchor="b"/>
                </a:tc>
                <a:extLst>
                  <a:ext uri="{0D108BD9-81ED-4DB2-BD59-A6C34878D82A}">
                    <a16:rowId xmlns="" xmlns:a16="http://schemas.microsoft.com/office/drawing/2014/main" val="10000"/>
                  </a:ext>
                </a:extLst>
              </a:tr>
              <a:tr h="186327">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REMUNERACIONALES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$ 222,350,977</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1"/>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OTROS GASTOS EN PERSONAL</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$ 3,224,410</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2"/>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APORTES PREVISIONALES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$ 8,998,838</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3"/>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ASESORÍA TÉCNICA Y ACTIVIDADES DE INFORMACIÓN Y ORIENTACIÓN</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$ 18,210,965</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4"/>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RECURSOS DE APRENDIZAJE</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$ 75,840,361</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5"/>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EQUIPAMIENTO DE APOYO PEDAGÓGICO</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a:solidFill>
                            <a:srgbClr val="333333"/>
                          </a:solidFill>
                          <a:effectLst/>
                          <a:latin typeface="Times New Roman"/>
                          <a:ea typeface="Times New Roman"/>
                          <a:cs typeface="Times New Roman"/>
                        </a:rPr>
                        <a:t>$ 33,975,621</a:t>
                      </a:r>
                      <a:endParaRPr lang="es-CL" sz="14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6"/>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BIENESTAR ALUMNOS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$ 61,881,362</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7"/>
                  </a:ext>
                </a:extLst>
              </a:tr>
              <a:tr h="203322">
                <a:tc>
                  <a:txBody>
                    <a:bodyPr/>
                    <a:lstStyle/>
                    <a:p>
                      <a:pPr>
                        <a:lnSpc>
                          <a:spcPct val="115000"/>
                        </a:lnSpc>
                        <a:spcAft>
                          <a:spcPts val="0"/>
                        </a:spcAft>
                      </a:pPr>
                      <a:r>
                        <a:rPr lang="es-CL" sz="1400">
                          <a:solidFill>
                            <a:srgbClr val="333333"/>
                          </a:solidFill>
                          <a:effectLst/>
                          <a:latin typeface="Times New Roman"/>
                          <a:ea typeface="Times New Roman"/>
                          <a:cs typeface="Times New Roman"/>
                        </a:rPr>
                        <a:t>GASTOS DE OPERACIÓN</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$ 71,877,573</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8"/>
                  </a:ext>
                </a:extLst>
              </a:tr>
              <a:tr h="203322">
                <a:tc>
                  <a:txBody>
                    <a:bodyPr/>
                    <a:lstStyle/>
                    <a:p>
                      <a:pPr>
                        <a:lnSpc>
                          <a:spcPct val="115000"/>
                        </a:lnSpc>
                        <a:spcAft>
                          <a:spcPts val="0"/>
                        </a:spcAft>
                      </a:pPr>
                      <a:r>
                        <a:rPr lang="es-CL" sz="1400">
                          <a:solidFill>
                            <a:srgbClr val="333333"/>
                          </a:solidFill>
                          <a:effectLst/>
                          <a:latin typeface="Times New Roman"/>
                          <a:ea typeface="Times New Roman"/>
                          <a:cs typeface="Times New Roman"/>
                        </a:rPr>
                        <a:t>SERVICIOS BÁSICOS</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$ 41,578,363</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9"/>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MANTENCIÓN Y REPARACIÓN DE BIENES MUEBLES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$ 1,452,708</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0"/>
                  </a:ext>
                </a:extLst>
              </a:tr>
              <a:tr h="203322">
                <a:tc>
                  <a:txBody>
                    <a:bodyPr/>
                    <a:lstStyle/>
                    <a:p>
                      <a:pPr>
                        <a:lnSpc>
                          <a:spcPct val="115000"/>
                        </a:lnSpc>
                        <a:spcAft>
                          <a:spcPts val="0"/>
                        </a:spcAft>
                      </a:pPr>
                      <a:r>
                        <a:rPr lang="es-CL" sz="1400">
                          <a:solidFill>
                            <a:srgbClr val="333333"/>
                          </a:solidFill>
                          <a:effectLst/>
                          <a:latin typeface="Times New Roman"/>
                          <a:ea typeface="Times New Roman"/>
                          <a:cs typeface="Times New Roman"/>
                        </a:rPr>
                        <a:t>ADQUISICIÓN DE BIENES MUEBLES E INMUEBLES</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$ 8,376,098</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1"/>
                  </a:ext>
                </a:extLst>
              </a:tr>
              <a:tr h="203322">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REMUNERACIONALES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$ 222,350,977</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2"/>
                  </a:ext>
                </a:extLst>
              </a:tr>
              <a:tr h="203322">
                <a:tc>
                  <a:txBody>
                    <a:bodyPr/>
                    <a:lstStyle/>
                    <a:p>
                      <a:pPr>
                        <a:lnSpc>
                          <a:spcPct val="115000"/>
                        </a:lnSpc>
                        <a:spcAft>
                          <a:spcPts val="0"/>
                        </a:spcAft>
                      </a:pPr>
                      <a:r>
                        <a:rPr lang="es-CL" sz="1400" dirty="0">
                          <a:solidFill>
                            <a:srgbClr val="FF0000"/>
                          </a:solidFill>
                          <a:effectLst/>
                          <a:latin typeface="Calibri"/>
                          <a:ea typeface="Calibri"/>
                          <a:cs typeface="Times New Roman"/>
                        </a:rPr>
                        <a:t>TOTAL</a:t>
                      </a:r>
                    </a:p>
                    <a:p>
                      <a:pPr>
                        <a:lnSpc>
                          <a:spcPct val="115000"/>
                        </a:lnSpc>
                        <a:spcAft>
                          <a:spcPts val="0"/>
                        </a:spcAft>
                      </a:pPr>
                      <a:endParaRPr lang="es-CL" sz="1400" dirty="0">
                        <a:solidFill>
                          <a:srgbClr val="FF0000"/>
                        </a:solidFill>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kumimoji="0" lang="es-CL" sz="1800" b="1" kern="1200" dirty="0">
                          <a:solidFill>
                            <a:srgbClr val="FF0000"/>
                          </a:solidFill>
                          <a:effectLst/>
                          <a:latin typeface="+mn-lt"/>
                          <a:ea typeface="+mn-ea"/>
                          <a:cs typeface="+mn-cs"/>
                        </a:rPr>
                        <a:t>$ 547,767,276</a:t>
                      </a:r>
                      <a:endParaRPr lang="es-CL" sz="1400" dirty="0">
                        <a:solidFill>
                          <a:srgbClr val="FF0000"/>
                        </a:solidFill>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52206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856525857"/>
              </p:ext>
            </p:extLst>
          </p:nvPr>
        </p:nvGraphicFramePr>
        <p:xfrm>
          <a:off x="815413" y="2636912"/>
          <a:ext cx="10657184" cy="2060242"/>
        </p:xfrm>
        <a:graphic>
          <a:graphicData uri="http://schemas.openxmlformats.org/drawingml/2006/table">
            <a:tbl>
              <a:tblPr firstRow="1" firstCol="1" bandRow="1">
                <a:tableStyleId>{5C22544A-7EE6-4342-B048-85BDC9FD1C3A}</a:tableStyleId>
              </a:tblPr>
              <a:tblGrid>
                <a:gridCol w="10657184">
                  <a:extLst>
                    <a:ext uri="{9D8B030D-6E8A-4147-A177-3AD203B41FA5}">
                      <a16:colId xmlns="" xmlns:a16="http://schemas.microsoft.com/office/drawing/2014/main" val="20000"/>
                    </a:ext>
                  </a:extLst>
                </a:gridCol>
              </a:tblGrid>
              <a:tr h="377746">
                <a:tc>
                  <a:txBody>
                    <a:bodyPr/>
                    <a:lstStyle/>
                    <a:p>
                      <a:pPr>
                        <a:lnSpc>
                          <a:spcPct val="115000"/>
                        </a:lnSpc>
                        <a:spcAft>
                          <a:spcPts val="0"/>
                        </a:spcAft>
                      </a:pP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377746">
                <a:tc>
                  <a:txBody>
                    <a:bodyPr/>
                    <a:lstStyle/>
                    <a:p>
                      <a:pPr>
                        <a:lnSpc>
                          <a:spcPct val="115000"/>
                        </a:lnSpc>
                        <a:spcAft>
                          <a:spcPts val="0"/>
                        </a:spcAft>
                      </a:pPr>
                      <a:r>
                        <a:rPr lang="es-CL" sz="1800" dirty="0">
                          <a:effectLst/>
                        </a:rPr>
                        <a:t> FINANCIAMIENTO COMPARTIDO                        </a:t>
                      </a:r>
                    </a:p>
                    <a:p>
                      <a:pPr>
                        <a:lnSpc>
                          <a:spcPct val="115000"/>
                        </a:lnSpc>
                        <a:spcAft>
                          <a:spcPts val="0"/>
                        </a:spcAft>
                      </a:pPr>
                      <a:r>
                        <a:rPr lang="es-CL" sz="1800" dirty="0">
                          <a:effectLst/>
                        </a:rPr>
                        <a:t>                                                                                            330,820,750</a:t>
                      </a: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1"/>
                  </a:ext>
                </a:extLst>
              </a:tr>
              <a:tr h="39663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CL" sz="1800" dirty="0">
                          <a:effectLst/>
                        </a:rPr>
                        <a:t>INGRESOS SUBVENCIÓN GENERAL</a:t>
                      </a:r>
                      <a:endParaRPr lang="es-CL" sz="1800" dirty="0">
                        <a:effectLst/>
                        <a:latin typeface="Calibri"/>
                        <a:ea typeface="Calibri"/>
                        <a:cs typeface="Times New Roman"/>
                      </a:endParaRPr>
                    </a:p>
                    <a:p>
                      <a:pPr algn="l">
                        <a:lnSpc>
                          <a:spcPct val="115000"/>
                        </a:lnSpc>
                        <a:spcAft>
                          <a:spcPts val="0"/>
                        </a:spcAft>
                      </a:pPr>
                      <a:r>
                        <a:rPr lang="es-CL" sz="1800" dirty="0">
                          <a:effectLst/>
                        </a:rPr>
                        <a:t>                                                                                          2,214,014,013</a:t>
                      </a:r>
                      <a:endParaRPr lang="es-CL" sz="18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2"/>
                  </a:ext>
                </a:extLst>
              </a:tr>
              <a:tr h="396634">
                <a:tc>
                  <a:txBody>
                    <a:bodyPr/>
                    <a:lstStyle/>
                    <a:p>
                      <a:pPr algn="l">
                        <a:lnSpc>
                          <a:spcPct val="115000"/>
                        </a:lnSpc>
                        <a:spcAft>
                          <a:spcPts val="0"/>
                        </a:spcAft>
                      </a:pPr>
                      <a:r>
                        <a:rPr lang="es-CL" sz="2400" dirty="0">
                          <a:solidFill>
                            <a:srgbClr val="FF0000"/>
                          </a:solidFill>
                          <a:effectLst/>
                          <a:latin typeface="Calibri"/>
                          <a:ea typeface="Calibri"/>
                          <a:cs typeface="Times New Roman"/>
                        </a:rPr>
                        <a:t>TOTAL                                                                   $    2,544,834,763</a:t>
                      </a:r>
                    </a:p>
                  </a:txBody>
                  <a:tcPr marL="59267" marR="59267" marT="0" marB="0" anchor="b"/>
                </a:tc>
                <a:extLst>
                  <a:ext uri="{0D108BD9-81ED-4DB2-BD59-A6C34878D82A}">
                    <a16:rowId xmlns="" xmlns:a16="http://schemas.microsoft.com/office/drawing/2014/main" val="10003"/>
                  </a:ext>
                </a:extLst>
              </a:tr>
            </a:tbl>
          </a:graphicData>
        </a:graphic>
      </p:graphicFrame>
      <p:sp>
        <p:nvSpPr>
          <p:cNvPr id="3" name="Rectangle 1"/>
          <p:cNvSpPr>
            <a:spLocks noChangeArrowheads="1"/>
          </p:cNvSpPr>
          <p:nvPr/>
        </p:nvSpPr>
        <p:spPr bwMode="auto">
          <a:xfrm rot="10800000" flipV="1">
            <a:off x="1898981" y="764371"/>
            <a:ext cx="8064896" cy="129266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2000" b="1" i="0" u="none" strike="noStrike" cap="none" normalizeH="0" baseline="0" dirty="0" smtClean="0">
              <a:ln>
                <a:noFill/>
              </a:ln>
              <a:solidFill>
                <a:srgbClr val="000000"/>
              </a:solidFill>
              <a:effectLst/>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smtClean="0">
                <a:ln>
                  <a:noFill/>
                </a:ln>
                <a:solidFill>
                  <a:srgbClr val="000000"/>
                </a:solidFill>
                <a:effectLst/>
                <a:ea typeface="Times New Roman" pitchFamily="18" charset="0"/>
                <a:cs typeface="Calibri" pitchFamily="34" charset="0"/>
              </a:rPr>
              <a:t>SUBVENCION </a:t>
            </a:r>
            <a:r>
              <a:rPr kumimoji="0" lang="es-CL" sz="2000" b="1" i="0" u="none" strike="noStrike" cap="none" normalizeH="0" baseline="0" dirty="0">
                <a:ln>
                  <a:noFill/>
                </a:ln>
                <a:solidFill>
                  <a:srgbClr val="000000"/>
                </a:solidFill>
                <a:effectLst/>
                <a:ea typeface="Times New Roman" pitchFamily="18" charset="0"/>
                <a:cs typeface="Calibri" pitchFamily="34" charset="0"/>
              </a:rPr>
              <a:t>GENERAL Y FINANCIAMIENTO COMPARTIDO</a:t>
            </a:r>
            <a:endParaRPr kumimoji="0" lang="es-CL"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854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rot="10800000" flipV="1">
            <a:off x="527382" y="717696"/>
            <a:ext cx="969707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rgbClr val="000000"/>
                </a:solidFill>
                <a:effectLst/>
                <a:ea typeface="Times New Roman" pitchFamily="18" charset="0"/>
                <a:cs typeface="Calibri" pitchFamily="34" charset="0"/>
              </a:rPr>
              <a:t>SUBVENCION GENERAL Y FINANCIAMIENTO COMPARTIDO</a:t>
            </a:r>
            <a:endParaRPr kumimoji="0" lang="es-CL"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715728270"/>
              </p:ext>
            </p:extLst>
          </p:nvPr>
        </p:nvGraphicFramePr>
        <p:xfrm>
          <a:off x="665018" y="1196752"/>
          <a:ext cx="10519547" cy="5775960"/>
        </p:xfrm>
        <a:graphic>
          <a:graphicData uri="http://schemas.openxmlformats.org/drawingml/2006/table">
            <a:tbl>
              <a:tblPr firstRow="1" firstCol="1" bandRow="1">
                <a:tableStyleId>{5C22544A-7EE6-4342-B048-85BDC9FD1C3A}</a:tableStyleId>
              </a:tblPr>
              <a:tblGrid>
                <a:gridCol w="7087731">
                  <a:extLst>
                    <a:ext uri="{9D8B030D-6E8A-4147-A177-3AD203B41FA5}">
                      <a16:colId xmlns="" xmlns:a16="http://schemas.microsoft.com/office/drawing/2014/main" val="20000"/>
                    </a:ext>
                  </a:extLst>
                </a:gridCol>
                <a:gridCol w="3431816">
                  <a:extLst>
                    <a:ext uri="{9D8B030D-6E8A-4147-A177-3AD203B41FA5}">
                      <a16:colId xmlns="" xmlns:a16="http://schemas.microsoft.com/office/drawing/2014/main" val="20001"/>
                    </a:ext>
                  </a:extLst>
                </a:gridCol>
              </a:tblGrid>
              <a:tr h="190500">
                <a:tc>
                  <a:txBody>
                    <a:bodyPr/>
                    <a:lstStyle/>
                    <a:p>
                      <a:pPr>
                        <a:lnSpc>
                          <a:spcPct val="115000"/>
                        </a:lnSpc>
                        <a:spcAft>
                          <a:spcPts val="0"/>
                        </a:spcAft>
                      </a:pPr>
                      <a:r>
                        <a:rPr lang="es-CL" sz="1800" dirty="0">
                          <a:effectLst/>
                        </a:rPr>
                        <a:t>ITEM</a:t>
                      </a:r>
                      <a:endParaRPr lang="es-CL" sz="1800" dirty="0">
                        <a:effectLst/>
                        <a:latin typeface="Calibri"/>
                        <a:ea typeface="Calibri"/>
                        <a:cs typeface="Times New Roman"/>
                      </a:endParaRPr>
                    </a:p>
                  </a:txBody>
                  <a:tcPr marL="59267" marR="59267" marT="0" marB="0" anchor="b"/>
                </a:tc>
                <a:tc>
                  <a:txBody>
                    <a:bodyPr/>
                    <a:lstStyle/>
                    <a:p>
                      <a:pPr>
                        <a:lnSpc>
                          <a:spcPct val="115000"/>
                        </a:lnSpc>
                        <a:spcAft>
                          <a:spcPts val="0"/>
                        </a:spcAft>
                      </a:pPr>
                      <a:r>
                        <a:rPr lang="es-CL" sz="1800">
                          <a:effectLst/>
                        </a:rPr>
                        <a:t>GASTO $</a:t>
                      </a:r>
                      <a:endParaRPr lang="es-CL" sz="180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190500">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REMUNERACIONALES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$ 2,045,097,435</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1"/>
                  </a:ext>
                </a:extLst>
              </a:tr>
              <a:tr h="190500">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POR BONOS Y AGUINALDOS LEY DE REAJUSTE SECTOR PÚBLICO</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$ 68,475,285</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2"/>
                  </a:ext>
                </a:extLst>
              </a:tr>
              <a:tr h="190500">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OTROS GASTOS EN PERSONAL</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$ 72,453,962</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3"/>
                  </a:ext>
                </a:extLst>
              </a:tr>
              <a:tr h="190500">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APORTES PREVISIONALES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$ 77,362,575</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4"/>
                  </a:ext>
                </a:extLst>
              </a:tr>
              <a:tr h="190500">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ASESORÍA TÉCNICA Y ACTIVIDADES DE INFORMACIÓN Y ORIENTACIÓN</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$ 2,246,976</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5"/>
                  </a:ext>
                </a:extLst>
              </a:tr>
              <a:tr h="190500">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RECURSOS DE APRENDIZAJE</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$ 1,624,962</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6"/>
                  </a:ext>
                </a:extLst>
              </a:tr>
              <a:tr h="200025">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EN EQUIPAMIENTO DE APOYO PEDAGÓGICO</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$ 1,827,615</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7"/>
                  </a:ext>
                </a:extLst>
              </a:tr>
              <a:tr h="200025">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BIENESTAR ALUMNOS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$ 1,251,253</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8"/>
                  </a:ext>
                </a:extLst>
              </a:tr>
              <a:tr h="200025">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GASTOS DE OPERACIÓN</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$ 70,646,681</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9"/>
                  </a:ext>
                </a:extLst>
              </a:tr>
              <a:tr h="200025">
                <a:tc>
                  <a:txBody>
                    <a:bodyPr/>
                    <a:lstStyle/>
                    <a:p>
                      <a:pPr>
                        <a:lnSpc>
                          <a:spcPct val="115000"/>
                        </a:lnSpc>
                        <a:spcAft>
                          <a:spcPts val="0"/>
                        </a:spcAft>
                      </a:pPr>
                      <a:r>
                        <a:rPr lang="es-CL" sz="1400" dirty="0">
                          <a:solidFill>
                            <a:srgbClr val="333333"/>
                          </a:solidFill>
                          <a:effectLst/>
                          <a:latin typeface="Times New Roman"/>
                          <a:ea typeface="Times New Roman"/>
                          <a:cs typeface="Times New Roman"/>
                        </a:rPr>
                        <a:t>SERVICIOS BÁSICOS</a:t>
                      </a:r>
                      <a:endParaRPr lang="es-CL" sz="14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$ 39,978,384</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0"/>
                  </a:ext>
                </a:extLst>
              </a:tr>
              <a:tr h="200025">
                <a:tc>
                  <a:txBody>
                    <a:bodyPr/>
                    <a:lstStyle/>
                    <a:p>
                      <a:pPr>
                        <a:lnSpc>
                          <a:spcPct val="115000"/>
                        </a:lnSpc>
                        <a:spcAft>
                          <a:spcPts val="0"/>
                        </a:spcAft>
                      </a:pPr>
                      <a:r>
                        <a:rPr lang="es-CL" sz="1400">
                          <a:solidFill>
                            <a:srgbClr val="333333"/>
                          </a:solidFill>
                          <a:effectLst/>
                          <a:latin typeface="Times New Roman"/>
                          <a:ea typeface="Times New Roman"/>
                          <a:cs typeface="Times New Roman"/>
                        </a:rPr>
                        <a:t>SERVICIOS GENERALES</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$ 14,723,927</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1"/>
                  </a:ext>
                </a:extLst>
              </a:tr>
              <a:tr h="200025">
                <a:tc>
                  <a:txBody>
                    <a:bodyPr/>
                    <a:lstStyle/>
                    <a:p>
                      <a:pPr>
                        <a:lnSpc>
                          <a:spcPct val="115000"/>
                        </a:lnSpc>
                        <a:spcAft>
                          <a:spcPts val="0"/>
                        </a:spcAft>
                      </a:pPr>
                      <a:r>
                        <a:rPr lang="es-CL" sz="1400">
                          <a:solidFill>
                            <a:srgbClr val="333333"/>
                          </a:solidFill>
                          <a:effectLst/>
                          <a:latin typeface="Times New Roman"/>
                          <a:ea typeface="Times New Roman"/>
                          <a:cs typeface="Times New Roman"/>
                        </a:rPr>
                        <a:t>ARRIENDOS DE INMUEBLES</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$ 157,874,938</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2"/>
                  </a:ext>
                </a:extLst>
              </a:tr>
              <a:tr h="200025">
                <a:tc>
                  <a:txBody>
                    <a:bodyPr/>
                    <a:lstStyle/>
                    <a:p>
                      <a:pPr>
                        <a:lnSpc>
                          <a:spcPct val="115000"/>
                        </a:lnSpc>
                        <a:spcAft>
                          <a:spcPts val="0"/>
                        </a:spcAft>
                      </a:pPr>
                      <a:r>
                        <a:rPr lang="es-CL" sz="1400">
                          <a:solidFill>
                            <a:srgbClr val="333333"/>
                          </a:solidFill>
                          <a:effectLst/>
                          <a:latin typeface="Times New Roman"/>
                          <a:ea typeface="Times New Roman"/>
                          <a:cs typeface="Times New Roman"/>
                        </a:rPr>
                        <a:t>GASTOS EN CONSTRUCCIÓN Y MANTENCIÓN DE INFRAESTRUCTURA</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$ 11,603,452</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3"/>
                  </a:ext>
                </a:extLst>
              </a:tr>
              <a:tr h="200025">
                <a:tc>
                  <a:txBody>
                    <a:bodyPr/>
                    <a:lstStyle/>
                    <a:p>
                      <a:pPr>
                        <a:lnSpc>
                          <a:spcPct val="115000"/>
                        </a:lnSpc>
                        <a:spcAft>
                          <a:spcPts val="0"/>
                        </a:spcAft>
                      </a:pPr>
                      <a:r>
                        <a:rPr lang="es-CL" sz="1400">
                          <a:solidFill>
                            <a:srgbClr val="333333"/>
                          </a:solidFill>
                          <a:effectLst/>
                          <a:latin typeface="Times New Roman"/>
                          <a:ea typeface="Times New Roman"/>
                          <a:cs typeface="Times New Roman"/>
                        </a:rPr>
                        <a:t>GASTOS MANTENCIÓN Y REPARACIÓN DE BIENES MUEBLES</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$ 2,292,838</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4"/>
                  </a:ext>
                </a:extLst>
              </a:tr>
              <a:tr h="200025">
                <a:tc>
                  <a:txBody>
                    <a:bodyPr/>
                    <a:lstStyle/>
                    <a:p>
                      <a:pPr>
                        <a:lnSpc>
                          <a:spcPct val="115000"/>
                        </a:lnSpc>
                        <a:spcAft>
                          <a:spcPts val="0"/>
                        </a:spcAft>
                      </a:pPr>
                      <a:r>
                        <a:rPr lang="es-CL" sz="1400">
                          <a:solidFill>
                            <a:srgbClr val="333333"/>
                          </a:solidFill>
                          <a:effectLst/>
                          <a:latin typeface="Times New Roman"/>
                          <a:ea typeface="Times New Roman"/>
                          <a:cs typeface="Times New Roman"/>
                        </a:rPr>
                        <a:t>ADQUISICIÓN DE BIENES MUEBLES E INMUEBLES</a:t>
                      </a:r>
                      <a:endParaRPr lang="es-CL" sz="14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400" dirty="0">
                          <a:solidFill>
                            <a:srgbClr val="333333"/>
                          </a:solidFill>
                          <a:effectLst/>
                          <a:latin typeface="Times New Roman"/>
                          <a:ea typeface="Times New Roman"/>
                          <a:cs typeface="Times New Roman"/>
                        </a:rPr>
                        <a:t>$ 302,294</a:t>
                      </a:r>
                      <a:endParaRPr lang="es-CL" sz="14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5"/>
                  </a:ext>
                </a:extLst>
              </a:tr>
              <a:tr h="200025">
                <a:tc>
                  <a:txBody>
                    <a:bodyPr/>
                    <a:lstStyle/>
                    <a:p>
                      <a:pPr>
                        <a:lnSpc>
                          <a:spcPct val="115000"/>
                        </a:lnSpc>
                        <a:spcAft>
                          <a:spcPts val="0"/>
                        </a:spcAft>
                      </a:pPr>
                      <a:r>
                        <a:rPr lang="es-CL" sz="1600" b="1" dirty="0">
                          <a:solidFill>
                            <a:srgbClr val="FF0000"/>
                          </a:solidFill>
                          <a:effectLst/>
                          <a:latin typeface="Times New Roman"/>
                          <a:ea typeface="Times New Roman"/>
                          <a:cs typeface="Times New Roman"/>
                        </a:rPr>
                        <a:t>TOTAL</a:t>
                      </a:r>
                    </a:p>
                    <a:p>
                      <a:pPr>
                        <a:lnSpc>
                          <a:spcPct val="115000"/>
                        </a:lnSpc>
                        <a:spcAft>
                          <a:spcPts val="0"/>
                        </a:spcAft>
                      </a:pPr>
                      <a:endParaRPr lang="es-CL" sz="1600" b="1" dirty="0">
                        <a:solidFill>
                          <a:srgbClr val="FF0000"/>
                        </a:solidFill>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600" b="1" dirty="0">
                          <a:solidFill>
                            <a:srgbClr val="FF0000"/>
                          </a:solidFill>
                          <a:effectLst/>
                          <a:latin typeface="Times New Roman"/>
                          <a:ea typeface="Times New Roman"/>
                          <a:cs typeface="Times New Roman"/>
                        </a:rPr>
                        <a:t>$ 2,567,762,577</a:t>
                      </a:r>
                      <a:endParaRPr lang="es-CL" sz="1600" b="1" dirty="0">
                        <a:solidFill>
                          <a:srgbClr val="FF0000"/>
                        </a:solidFill>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200784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66676814"/>
              </p:ext>
            </p:extLst>
          </p:nvPr>
        </p:nvGraphicFramePr>
        <p:xfrm>
          <a:off x="623392" y="1484784"/>
          <a:ext cx="9121013" cy="1051560"/>
        </p:xfrm>
        <a:graphic>
          <a:graphicData uri="http://schemas.openxmlformats.org/drawingml/2006/table">
            <a:tbl>
              <a:tblPr firstRow="1" firstCol="1" bandRow="1">
                <a:tableStyleId>{5C22544A-7EE6-4342-B048-85BDC9FD1C3A}</a:tableStyleId>
              </a:tblPr>
              <a:tblGrid>
                <a:gridCol w="9121013">
                  <a:extLst>
                    <a:ext uri="{9D8B030D-6E8A-4147-A177-3AD203B41FA5}">
                      <a16:colId xmlns="" xmlns:a16="http://schemas.microsoft.com/office/drawing/2014/main" val="20000"/>
                    </a:ext>
                  </a:extLst>
                </a:gridCol>
              </a:tblGrid>
              <a:tr h="232967">
                <a:tc>
                  <a:txBody>
                    <a:bodyPr/>
                    <a:lstStyle/>
                    <a:p>
                      <a:pPr>
                        <a:lnSpc>
                          <a:spcPct val="115000"/>
                        </a:lnSpc>
                        <a:spcAft>
                          <a:spcPts val="0"/>
                        </a:spcAft>
                      </a:pPr>
                      <a:r>
                        <a:rPr lang="es-CL" sz="2000" dirty="0">
                          <a:effectLst/>
                        </a:rPr>
                        <a:t>INGRESOS PRORETENCION</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232967">
                <a:tc>
                  <a:txBody>
                    <a:bodyPr/>
                    <a:lstStyle/>
                    <a:p>
                      <a:pPr>
                        <a:lnSpc>
                          <a:spcPct val="115000"/>
                        </a:lnSpc>
                        <a:spcAft>
                          <a:spcPts val="0"/>
                        </a:spcAft>
                      </a:pPr>
                      <a:r>
                        <a:rPr lang="es-CL" sz="2000" dirty="0">
                          <a:effectLst/>
                        </a:rPr>
                        <a:t> </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1"/>
                  </a:ext>
                </a:extLst>
              </a:tr>
              <a:tr h="254146">
                <a:tc>
                  <a:txBody>
                    <a:bodyPr/>
                    <a:lstStyle/>
                    <a:p>
                      <a:pPr algn="r">
                        <a:lnSpc>
                          <a:spcPct val="115000"/>
                        </a:lnSpc>
                        <a:spcAft>
                          <a:spcPts val="0"/>
                        </a:spcAft>
                      </a:pPr>
                      <a:r>
                        <a:rPr kumimoji="0" lang="es-CL" sz="2000" b="1" kern="1200" dirty="0">
                          <a:solidFill>
                            <a:schemeClr val="lt1"/>
                          </a:solidFill>
                          <a:effectLst/>
                          <a:latin typeface="+mn-lt"/>
                          <a:ea typeface="+mn-ea"/>
                          <a:cs typeface="+mn-cs"/>
                        </a:rPr>
                        <a:t>43,483,108</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2"/>
                  </a:ext>
                </a:extLst>
              </a:tr>
            </a:tbl>
          </a:graphicData>
        </a:graphic>
      </p:graphicFrame>
      <p:sp>
        <p:nvSpPr>
          <p:cNvPr id="5" name="Rectangle 1"/>
          <p:cNvSpPr>
            <a:spLocks noChangeArrowheads="1"/>
          </p:cNvSpPr>
          <p:nvPr/>
        </p:nvSpPr>
        <p:spPr bwMode="auto">
          <a:xfrm>
            <a:off x="623392" y="883564"/>
            <a:ext cx="52805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ea typeface="Calibri" pitchFamily="34" charset="0"/>
                <a:cs typeface="Times New Roman" pitchFamily="18" charset="0"/>
              </a:rPr>
              <a:t>SUBVENCION PRORETENCION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427127370"/>
              </p:ext>
            </p:extLst>
          </p:nvPr>
        </p:nvGraphicFramePr>
        <p:xfrm>
          <a:off x="623392" y="2564904"/>
          <a:ext cx="9121014" cy="2917485"/>
        </p:xfrm>
        <a:graphic>
          <a:graphicData uri="http://schemas.openxmlformats.org/drawingml/2006/table">
            <a:tbl>
              <a:tblPr firstRow="1" firstCol="1" bandRow="1">
                <a:tableStyleId>{5C22544A-7EE6-4342-B048-85BDC9FD1C3A}</a:tableStyleId>
              </a:tblPr>
              <a:tblGrid>
                <a:gridCol w="4707467">
                  <a:extLst>
                    <a:ext uri="{9D8B030D-6E8A-4147-A177-3AD203B41FA5}">
                      <a16:colId xmlns="" xmlns:a16="http://schemas.microsoft.com/office/drawing/2014/main" val="20000"/>
                    </a:ext>
                  </a:extLst>
                </a:gridCol>
                <a:gridCol w="4413547">
                  <a:extLst>
                    <a:ext uri="{9D8B030D-6E8A-4147-A177-3AD203B41FA5}">
                      <a16:colId xmlns="" xmlns:a16="http://schemas.microsoft.com/office/drawing/2014/main" val="20001"/>
                    </a:ext>
                  </a:extLst>
                </a:gridCol>
              </a:tblGrid>
              <a:tr h="474388">
                <a:tc>
                  <a:txBody>
                    <a:bodyPr/>
                    <a:lstStyle/>
                    <a:p>
                      <a:pPr>
                        <a:lnSpc>
                          <a:spcPct val="115000"/>
                        </a:lnSpc>
                        <a:spcAft>
                          <a:spcPts val="0"/>
                        </a:spcAft>
                      </a:pPr>
                      <a:r>
                        <a:rPr lang="es-CL" sz="1800" dirty="0">
                          <a:effectLst/>
                        </a:rPr>
                        <a:t>ITEM</a:t>
                      </a:r>
                      <a:endParaRPr lang="es-CL" sz="1800" dirty="0">
                        <a:effectLst/>
                        <a:latin typeface="Calibri"/>
                        <a:ea typeface="Calibri"/>
                        <a:cs typeface="Times New Roman"/>
                      </a:endParaRPr>
                    </a:p>
                  </a:txBody>
                  <a:tcPr marL="59267" marR="59267" marT="0" marB="0" anchor="b"/>
                </a:tc>
                <a:tc>
                  <a:txBody>
                    <a:bodyPr/>
                    <a:lstStyle/>
                    <a:p>
                      <a:pPr>
                        <a:lnSpc>
                          <a:spcPct val="115000"/>
                        </a:lnSpc>
                        <a:spcAft>
                          <a:spcPts val="0"/>
                        </a:spcAft>
                      </a:pPr>
                      <a:r>
                        <a:rPr lang="es-CL" sz="1800">
                          <a:effectLst/>
                        </a:rPr>
                        <a:t>GASTO $</a:t>
                      </a:r>
                      <a:endParaRPr lang="es-CL" sz="180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474388">
                <a:tc>
                  <a:txBody>
                    <a:bodyPr/>
                    <a:lstStyle/>
                    <a:p>
                      <a:pPr>
                        <a:lnSpc>
                          <a:spcPct val="115000"/>
                        </a:lnSpc>
                        <a:spcAft>
                          <a:spcPts val="0"/>
                        </a:spcAft>
                      </a:pPr>
                      <a:r>
                        <a:rPr lang="es-CL" sz="1800" dirty="0">
                          <a:solidFill>
                            <a:srgbClr val="333333"/>
                          </a:solidFill>
                          <a:effectLst/>
                          <a:latin typeface="Times New Roman"/>
                          <a:ea typeface="Times New Roman"/>
                          <a:cs typeface="Times New Roman"/>
                        </a:rPr>
                        <a:t>GASTOS REMUNERACIONALES</a:t>
                      </a:r>
                      <a:endParaRPr lang="es-CL" sz="18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800">
                          <a:solidFill>
                            <a:srgbClr val="333333"/>
                          </a:solidFill>
                          <a:effectLst/>
                          <a:latin typeface="Times New Roman"/>
                          <a:ea typeface="Times New Roman"/>
                          <a:cs typeface="Times New Roman"/>
                        </a:rPr>
                        <a:t>$ 32,723,696</a:t>
                      </a:r>
                      <a:endParaRPr lang="es-CL" sz="18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1"/>
                  </a:ext>
                </a:extLst>
              </a:tr>
              <a:tr h="474388">
                <a:tc>
                  <a:txBody>
                    <a:bodyPr/>
                    <a:lstStyle/>
                    <a:p>
                      <a:pPr>
                        <a:lnSpc>
                          <a:spcPct val="115000"/>
                        </a:lnSpc>
                        <a:spcAft>
                          <a:spcPts val="0"/>
                        </a:spcAft>
                      </a:pPr>
                      <a:r>
                        <a:rPr lang="es-CL" sz="1800" dirty="0">
                          <a:solidFill>
                            <a:srgbClr val="333333"/>
                          </a:solidFill>
                          <a:effectLst/>
                          <a:latin typeface="Times New Roman"/>
                          <a:ea typeface="Times New Roman"/>
                          <a:cs typeface="Times New Roman"/>
                        </a:rPr>
                        <a:t>APORTES PREVISIONALES</a:t>
                      </a:r>
                      <a:endParaRPr lang="es-CL" sz="18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800" dirty="0">
                          <a:solidFill>
                            <a:srgbClr val="333333"/>
                          </a:solidFill>
                          <a:effectLst/>
                          <a:latin typeface="Times New Roman"/>
                          <a:ea typeface="Times New Roman"/>
                          <a:cs typeface="Times New Roman"/>
                        </a:rPr>
                        <a:t>$ 1,416,124</a:t>
                      </a:r>
                      <a:endParaRPr lang="es-CL" sz="18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2"/>
                  </a:ext>
                </a:extLst>
              </a:tr>
              <a:tr h="498107">
                <a:tc>
                  <a:txBody>
                    <a:bodyPr/>
                    <a:lstStyle/>
                    <a:p>
                      <a:pPr>
                        <a:lnSpc>
                          <a:spcPct val="115000"/>
                        </a:lnSpc>
                        <a:spcAft>
                          <a:spcPts val="0"/>
                        </a:spcAft>
                      </a:pPr>
                      <a:r>
                        <a:rPr lang="es-CL" sz="1800" dirty="0">
                          <a:solidFill>
                            <a:srgbClr val="333333"/>
                          </a:solidFill>
                          <a:effectLst/>
                          <a:latin typeface="Times New Roman"/>
                          <a:ea typeface="Times New Roman"/>
                          <a:cs typeface="Times New Roman"/>
                        </a:rPr>
                        <a:t>GASTOS BIENESTAR ALUMNOS</a:t>
                      </a:r>
                      <a:endParaRPr lang="es-CL" sz="18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800" dirty="0">
                          <a:solidFill>
                            <a:srgbClr val="333333"/>
                          </a:solidFill>
                          <a:effectLst/>
                          <a:latin typeface="Times New Roman"/>
                          <a:ea typeface="Times New Roman"/>
                          <a:cs typeface="Times New Roman"/>
                        </a:rPr>
                        <a:t>$ 12,698,828</a:t>
                      </a:r>
                      <a:endParaRPr lang="es-CL" sz="18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3"/>
                  </a:ext>
                </a:extLst>
              </a:tr>
              <a:tr h="498107">
                <a:tc>
                  <a:txBody>
                    <a:bodyPr/>
                    <a:lstStyle/>
                    <a:p>
                      <a:pPr>
                        <a:lnSpc>
                          <a:spcPct val="115000"/>
                        </a:lnSpc>
                        <a:spcAft>
                          <a:spcPts val="0"/>
                        </a:spcAft>
                      </a:pPr>
                      <a:r>
                        <a:rPr lang="es-CL" sz="1800">
                          <a:solidFill>
                            <a:srgbClr val="333333"/>
                          </a:solidFill>
                          <a:effectLst/>
                          <a:latin typeface="Times New Roman"/>
                          <a:ea typeface="Times New Roman"/>
                          <a:cs typeface="Times New Roman"/>
                        </a:rPr>
                        <a:t>GASTOS DE OPERACIÓN</a:t>
                      </a:r>
                      <a:endParaRPr lang="es-CL" sz="180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1800" dirty="0">
                          <a:solidFill>
                            <a:srgbClr val="333333"/>
                          </a:solidFill>
                          <a:effectLst/>
                          <a:latin typeface="Times New Roman"/>
                          <a:ea typeface="Times New Roman"/>
                          <a:cs typeface="Times New Roman"/>
                        </a:rPr>
                        <a:t>$ 8,792,230</a:t>
                      </a:r>
                      <a:endParaRPr lang="es-CL" sz="18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4"/>
                  </a:ext>
                </a:extLst>
              </a:tr>
              <a:tr h="498107">
                <a:tc>
                  <a:txBody>
                    <a:bodyPr/>
                    <a:lstStyle/>
                    <a:p>
                      <a:pPr>
                        <a:lnSpc>
                          <a:spcPct val="115000"/>
                        </a:lnSpc>
                        <a:spcAft>
                          <a:spcPts val="0"/>
                        </a:spcAft>
                      </a:pPr>
                      <a:r>
                        <a:rPr lang="es-CL" sz="1800" dirty="0">
                          <a:solidFill>
                            <a:srgbClr val="FF0000"/>
                          </a:solidFill>
                          <a:effectLst/>
                          <a:latin typeface="Calibri"/>
                          <a:ea typeface="Calibri"/>
                          <a:cs typeface="Times New Roman"/>
                        </a:rPr>
                        <a:t>TOTAL</a:t>
                      </a:r>
                    </a:p>
                  </a:txBody>
                  <a:tcPr marL="127000" marR="127000" marT="38100" marB="38100" anchor="ctr"/>
                </a:tc>
                <a:tc>
                  <a:txBody>
                    <a:bodyPr/>
                    <a:lstStyle/>
                    <a:p>
                      <a:pPr algn="r">
                        <a:lnSpc>
                          <a:spcPct val="115000"/>
                        </a:lnSpc>
                        <a:spcAft>
                          <a:spcPts val="0"/>
                        </a:spcAft>
                      </a:pPr>
                      <a:r>
                        <a:rPr kumimoji="0" lang="es-CL" sz="1800" b="1" kern="1200" dirty="0">
                          <a:solidFill>
                            <a:srgbClr val="FF0000"/>
                          </a:solidFill>
                          <a:effectLst/>
                          <a:latin typeface="+mn-lt"/>
                          <a:ea typeface="+mn-ea"/>
                          <a:cs typeface="+mn-cs"/>
                        </a:rPr>
                        <a:t>$ 55,630,878</a:t>
                      </a:r>
                      <a:endParaRPr lang="es-CL" sz="1800" dirty="0">
                        <a:solidFill>
                          <a:srgbClr val="FF0000"/>
                        </a:solidFill>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7317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25713159"/>
              </p:ext>
            </p:extLst>
          </p:nvPr>
        </p:nvGraphicFramePr>
        <p:xfrm>
          <a:off x="623392" y="1484784"/>
          <a:ext cx="9217024" cy="1051560"/>
        </p:xfrm>
        <a:graphic>
          <a:graphicData uri="http://schemas.openxmlformats.org/drawingml/2006/table">
            <a:tbl>
              <a:tblPr firstRow="1" firstCol="1" bandRow="1">
                <a:tableStyleId>{5C22544A-7EE6-4342-B048-85BDC9FD1C3A}</a:tableStyleId>
              </a:tblPr>
              <a:tblGrid>
                <a:gridCol w="9217024">
                  <a:extLst>
                    <a:ext uri="{9D8B030D-6E8A-4147-A177-3AD203B41FA5}">
                      <a16:colId xmlns="" xmlns:a16="http://schemas.microsoft.com/office/drawing/2014/main" val="20000"/>
                    </a:ext>
                  </a:extLst>
                </a:gridCol>
              </a:tblGrid>
              <a:tr h="232967">
                <a:tc>
                  <a:txBody>
                    <a:bodyPr/>
                    <a:lstStyle/>
                    <a:p>
                      <a:pPr>
                        <a:lnSpc>
                          <a:spcPct val="115000"/>
                        </a:lnSpc>
                        <a:spcAft>
                          <a:spcPts val="0"/>
                        </a:spcAft>
                      </a:pPr>
                      <a:r>
                        <a:rPr lang="es-CL" sz="2000" dirty="0">
                          <a:effectLst/>
                        </a:rPr>
                        <a:t>INGRESOS MANTENIMIENTO</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232967">
                <a:tc>
                  <a:txBody>
                    <a:bodyPr/>
                    <a:lstStyle/>
                    <a:p>
                      <a:pPr>
                        <a:lnSpc>
                          <a:spcPct val="115000"/>
                        </a:lnSpc>
                        <a:spcAft>
                          <a:spcPts val="0"/>
                        </a:spcAft>
                      </a:pPr>
                      <a:r>
                        <a:rPr lang="es-CL" sz="2000" dirty="0">
                          <a:effectLst/>
                        </a:rPr>
                        <a:t> </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1"/>
                  </a:ext>
                </a:extLst>
              </a:tr>
              <a:tr h="254146">
                <a:tc>
                  <a:txBody>
                    <a:bodyPr/>
                    <a:lstStyle/>
                    <a:p>
                      <a:pPr algn="r">
                        <a:lnSpc>
                          <a:spcPct val="115000"/>
                        </a:lnSpc>
                        <a:spcAft>
                          <a:spcPts val="0"/>
                        </a:spcAft>
                      </a:pPr>
                      <a:r>
                        <a:rPr kumimoji="0" lang="es-CL" sz="2000" b="1" kern="1200" dirty="0">
                          <a:solidFill>
                            <a:schemeClr val="lt1"/>
                          </a:solidFill>
                          <a:effectLst/>
                          <a:latin typeface="+mn-lt"/>
                          <a:ea typeface="+mn-ea"/>
                          <a:cs typeface="+mn-cs"/>
                        </a:rPr>
                        <a:t>24,904,176</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2"/>
                  </a:ext>
                </a:extLst>
              </a:tr>
            </a:tbl>
          </a:graphicData>
        </a:graphic>
      </p:graphicFrame>
      <p:sp>
        <p:nvSpPr>
          <p:cNvPr id="5" name="Rectangle 1"/>
          <p:cNvSpPr>
            <a:spLocks noChangeArrowheads="1"/>
          </p:cNvSpPr>
          <p:nvPr/>
        </p:nvSpPr>
        <p:spPr bwMode="auto">
          <a:xfrm>
            <a:off x="623392" y="883564"/>
            <a:ext cx="52805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ea typeface="Calibri" pitchFamily="34" charset="0"/>
                <a:cs typeface="Times New Roman" pitchFamily="18" charset="0"/>
              </a:rPr>
              <a:t>SUBVENCION MANTENIMIENTO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217920741"/>
              </p:ext>
            </p:extLst>
          </p:nvPr>
        </p:nvGraphicFramePr>
        <p:xfrm>
          <a:off x="623392" y="2564905"/>
          <a:ext cx="9217024" cy="2526975"/>
        </p:xfrm>
        <a:graphic>
          <a:graphicData uri="http://schemas.openxmlformats.org/drawingml/2006/table">
            <a:tbl>
              <a:tblPr firstRow="1" firstCol="1" bandRow="1">
                <a:tableStyleId>{5C22544A-7EE6-4342-B048-85BDC9FD1C3A}</a:tableStyleId>
              </a:tblPr>
              <a:tblGrid>
                <a:gridCol w="5720465">
                  <a:extLst>
                    <a:ext uri="{9D8B030D-6E8A-4147-A177-3AD203B41FA5}">
                      <a16:colId xmlns="" xmlns:a16="http://schemas.microsoft.com/office/drawing/2014/main" val="20000"/>
                    </a:ext>
                  </a:extLst>
                </a:gridCol>
                <a:gridCol w="3496559">
                  <a:extLst>
                    <a:ext uri="{9D8B030D-6E8A-4147-A177-3AD203B41FA5}">
                      <a16:colId xmlns="" xmlns:a16="http://schemas.microsoft.com/office/drawing/2014/main" val="20001"/>
                    </a:ext>
                  </a:extLst>
                </a:gridCol>
              </a:tblGrid>
              <a:tr h="474388">
                <a:tc>
                  <a:txBody>
                    <a:bodyPr/>
                    <a:lstStyle/>
                    <a:p>
                      <a:pPr>
                        <a:lnSpc>
                          <a:spcPct val="115000"/>
                        </a:lnSpc>
                        <a:spcAft>
                          <a:spcPts val="0"/>
                        </a:spcAft>
                      </a:pPr>
                      <a:r>
                        <a:rPr lang="es-CL" sz="2000" dirty="0">
                          <a:effectLst/>
                        </a:rPr>
                        <a:t>ITEM</a:t>
                      </a:r>
                      <a:endParaRPr lang="es-CL" sz="2000" dirty="0">
                        <a:effectLst/>
                        <a:latin typeface="Calibri"/>
                        <a:ea typeface="Calibri"/>
                        <a:cs typeface="Times New Roman"/>
                      </a:endParaRPr>
                    </a:p>
                  </a:txBody>
                  <a:tcPr marL="59267" marR="59267" marT="0" marB="0" anchor="b"/>
                </a:tc>
                <a:tc>
                  <a:txBody>
                    <a:bodyPr/>
                    <a:lstStyle/>
                    <a:p>
                      <a:pPr>
                        <a:lnSpc>
                          <a:spcPct val="115000"/>
                        </a:lnSpc>
                        <a:spcAft>
                          <a:spcPts val="0"/>
                        </a:spcAft>
                      </a:pPr>
                      <a:r>
                        <a:rPr lang="es-CL" sz="2000">
                          <a:effectLst/>
                        </a:rPr>
                        <a:t>GASTO $</a:t>
                      </a:r>
                      <a:endParaRPr lang="es-CL" sz="200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0"/>
                  </a:ext>
                </a:extLst>
              </a:tr>
              <a:tr h="474388">
                <a:tc>
                  <a:txBody>
                    <a:bodyPr/>
                    <a:lstStyle/>
                    <a:p>
                      <a:pPr>
                        <a:lnSpc>
                          <a:spcPct val="115000"/>
                        </a:lnSpc>
                        <a:spcAft>
                          <a:spcPts val="0"/>
                        </a:spcAft>
                      </a:pPr>
                      <a:r>
                        <a:rPr lang="es-CL" sz="2000" dirty="0">
                          <a:solidFill>
                            <a:srgbClr val="333333"/>
                          </a:solidFill>
                          <a:effectLst/>
                          <a:latin typeface="Times New Roman"/>
                          <a:ea typeface="Times New Roman"/>
                          <a:cs typeface="Times New Roman"/>
                        </a:rPr>
                        <a:t>GASTOS EN CONSTRUCCIÓN Y MANTENCIÓN DE INFRAESTRUCTURA</a:t>
                      </a:r>
                      <a:endParaRPr lang="es-CL" sz="20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2000">
                          <a:solidFill>
                            <a:srgbClr val="333333"/>
                          </a:solidFill>
                          <a:effectLst/>
                          <a:latin typeface="Times New Roman"/>
                          <a:ea typeface="Times New Roman"/>
                          <a:cs typeface="Times New Roman"/>
                        </a:rPr>
                        <a:t>$ 23,008,187</a:t>
                      </a:r>
                      <a:endParaRPr lang="es-CL" sz="200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1"/>
                  </a:ext>
                </a:extLst>
              </a:tr>
              <a:tr h="498107">
                <a:tc>
                  <a:txBody>
                    <a:bodyPr/>
                    <a:lstStyle/>
                    <a:p>
                      <a:pPr>
                        <a:lnSpc>
                          <a:spcPct val="115000"/>
                        </a:lnSpc>
                        <a:spcAft>
                          <a:spcPts val="0"/>
                        </a:spcAft>
                      </a:pPr>
                      <a:r>
                        <a:rPr lang="es-CL" sz="2000" dirty="0">
                          <a:solidFill>
                            <a:srgbClr val="333333"/>
                          </a:solidFill>
                          <a:effectLst/>
                          <a:latin typeface="Times New Roman"/>
                          <a:ea typeface="Times New Roman"/>
                          <a:cs typeface="Times New Roman"/>
                        </a:rPr>
                        <a:t>GASTOS MANTENCIÓN Y REPARACIÓN DE BIENES MUEBLES</a:t>
                      </a:r>
                      <a:endParaRPr lang="es-CL" sz="2000" dirty="0">
                        <a:effectLst/>
                        <a:latin typeface="Calibri"/>
                        <a:ea typeface="Calibri"/>
                        <a:cs typeface="Times New Roman"/>
                      </a:endParaRPr>
                    </a:p>
                  </a:txBody>
                  <a:tcPr marL="127000" marR="127000" marT="38100" marB="38100" anchor="ctr"/>
                </a:tc>
                <a:tc>
                  <a:txBody>
                    <a:bodyPr/>
                    <a:lstStyle/>
                    <a:p>
                      <a:pPr algn="r">
                        <a:lnSpc>
                          <a:spcPct val="115000"/>
                        </a:lnSpc>
                        <a:spcAft>
                          <a:spcPts val="0"/>
                        </a:spcAft>
                      </a:pPr>
                      <a:r>
                        <a:rPr lang="es-CL" sz="2000" dirty="0">
                          <a:solidFill>
                            <a:srgbClr val="333333"/>
                          </a:solidFill>
                          <a:effectLst/>
                          <a:latin typeface="Times New Roman"/>
                          <a:ea typeface="Times New Roman"/>
                          <a:cs typeface="Times New Roman"/>
                        </a:rPr>
                        <a:t>$ 3,040,450</a:t>
                      </a:r>
                      <a:endParaRPr lang="es-CL" sz="2000" dirty="0">
                        <a:effectLst/>
                        <a:latin typeface="Calibri"/>
                        <a:ea typeface="Calibri"/>
                        <a:cs typeface="Times New Roman"/>
                      </a:endParaRPr>
                    </a:p>
                  </a:txBody>
                  <a:tcPr marL="127000" marR="127000" marT="38100" marB="38100" anchor="ctr"/>
                </a:tc>
                <a:extLst>
                  <a:ext uri="{0D108BD9-81ED-4DB2-BD59-A6C34878D82A}">
                    <a16:rowId xmlns="" xmlns:a16="http://schemas.microsoft.com/office/drawing/2014/main" val="10002"/>
                  </a:ext>
                </a:extLst>
              </a:tr>
              <a:tr h="498107">
                <a:tc>
                  <a:txBody>
                    <a:bodyPr/>
                    <a:lstStyle/>
                    <a:p>
                      <a:pPr>
                        <a:lnSpc>
                          <a:spcPct val="115000"/>
                        </a:lnSpc>
                        <a:spcAft>
                          <a:spcPts val="0"/>
                        </a:spcAft>
                      </a:pPr>
                      <a:r>
                        <a:rPr lang="es-CL" sz="2000" dirty="0">
                          <a:effectLst/>
                        </a:rPr>
                        <a:t>TOTAL</a:t>
                      </a:r>
                      <a:endParaRPr lang="es-CL" sz="2000" dirty="0">
                        <a:effectLst/>
                        <a:latin typeface="Calibri"/>
                        <a:ea typeface="Calibri"/>
                        <a:cs typeface="Times New Roman"/>
                      </a:endParaRPr>
                    </a:p>
                  </a:txBody>
                  <a:tcPr marL="59267" marR="59267" marT="0" marB="0" anchor="b"/>
                </a:tc>
                <a:tc>
                  <a:txBody>
                    <a:bodyPr/>
                    <a:lstStyle/>
                    <a:p>
                      <a:pPr algn="r">
                        <a:lnSpc>
                          <a:spcPct val="115000"/>
                        </a:lnSpc>
                        <a:spcAft>
                          <a:spcPts val="0"/>
                        </a:spcAft>
                      </a:pPr>
                      <a:r>
                        <a:rPr kumimoji="0" lang="es-CL" sz="2000" b="1" kern="1200" dirty="0">
                          <a:solidFill>
                            <a:schemeClr val="dk1"/>
                          </a:solidFill>
                          <a:effectLst/>
                          <a:latin typeface="+mn-lt"/>
                          <a:ea typeface="+mn-ea"/>
                          <a:cs typeface="+mn-cs"/>
                        </a:rPr>
                        <a:t>$ 26,048,637</a:t>
                      </a:r>
                      <a:endParaRPr lang="es-CL" sz="2000" dirty="0">
                        <a:effectLst/>
                        <a:latin typeface="Calibri"/>
                        <a:ea typeface="Calibri"/>
                        <a:cs typeface="Times New Roman"/>
                      </a:endParaRPr>
                    </a:p>
                  </a:txBody>
                  <a:tcPr marL="59267" marR="59267" marT="0" marB="0" anchor="b"/>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634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95180"/>
          </a:xfrm>
          <a:ln/>
        </p:spPr>
        <p:style>
          <a:lnRef idx="1">
            <a:schemeClr val="accent1"/>
          </a:lnRef>
          <a:fillRef idx="2">
            <a:schemeClr val="accent1"/>
          </a:fillRef>
          <a:effectRef idx="1">
            <a:schemeClr val="accent1"/>
          </a:effectRef>
          <a:fontRef idx="minor">
            <a:schemeClr val="dk1"/>
          </a:fontRef>
        </p:style>
        <p:txBody>
          <a:bodyPr/>
          <a:lstStyle/>
          <a:p>
            <a:pPr algn="ctr"/>
            <a:r>
              <a:rPr lang="es-ES" b="1" dirty="0"/>
              <a:t>DEUDA 2023</a:t>
            </a:r>
            <a:endParaRPr lang="es-CL"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27060783"/>
              </p:ext>
            </p:extLst>
          </p:nvPr>
        </p:nvGraphicFramePr>
        <p:xfrm>
          <a:off x="815413" y="1260764"/>
          <a:ext cx="9025004" cy="5901354"/>
        </p:xfrm>
        <a:graphic>
          <a:graphicData uri="http://schemas.openxmlformats.org/drawingml/2006/table">
            <a:tbl>
              <a:tblPr firstRow="1" firstCol="1" bandRow="1"/>
              <a:tblGrid>
                <a:gridCol w="2401503">
                  <a:extLst>
                    <a:ext uri="{9D8B030D-6E8A-4147-A177-3AD203B41FA5}">
                      <a16:colId xmlns="" xmlns:a16="http://schemas.microsoft.com/office/drawing/2014/main" val="20000"/>
                    </a:ext>
                  </a:extLst>
                </a:gridCol>
                <a:gridCol w="1471891">
                  <a:extLst>
                    <a:ext uri="{9D8B030D-6E8A-4147-A177-3AD203B41FA5}">
                      <a16:colId xmlns="" xmlns:a16="http://schemas.microsoft.com/office/drawing/2014/main" val="20001"/>
                    </a:ext>
                  </a:extLst>
                </a:gridCol>
                <a:gridCol w="2057325">
                  <a:extLst>
                    <a:ext uri="{9D8B030D-6E8A-4147-A177-3AD203B41FA5}">
                      <a16:colId xmlns="" xmlns:a16="http://schemas.microsoft.com/office/drawing/2014/main" val="20002"/>
                    </a:ext>
                  </a:extLst>
                </a:gridCol>
                <a:gridCol w="3094285">
                  <a:extLst>
                    <a:ext uri="{9D8B030D-6E8A-4147-A177-3AD203B41FA5}">
                      <a16:colId xmlns="" xmlns:a16="http://schemas.microsoft.com/office/drawing/2014/main" val="20003"/>
                    </a:ext>
                  </a:extLst>
                </a:gridCol>
              </a:tblGrid>
              <a:tr h="245554">
                <a:tc>
                  <a:txBody>
                    <a:bodyPr/>
                    <a:lstStyle/>
                    <a:p>
                      <a:pPr>
                        <a:lnSpc>
                          <a:spcPct val="115000"/>
                        </a:lnSpc>
                        <a:spcAft>
                          <a:spcPts val="0"/>
                        </a:spcAft>
                      </a:pPr>
                      <a:r>
                        <a:rPr lang="es-CL" sz="1400" b="1" dirty="0">
                          <a:solidFill>
                            <a:srgbClr val="000000"/>
                          </a:solidFill>
                          <a:effectLst/>
                          <a:latin typeface="Calibri"/>
                          <a:ea typeface="Times New Roman"/>
                          <a:cs typeface="Calibri"/>
                        </a:rPr>
                        <a:t>CURSO</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b="1" dirty="0">
                          <a:solidFill>
                            <a:srgbClr val="000000"/>
                          </a:solidFill>
                          <a:effectLst/>
                          <a:latin typeface="Calibri"/>
                          <a:ea typeface="Times New Roman"/>
                          <a:cs typeface="Calibri"/>
                        </a:rPr>
                        <a:t>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b="1" dirty="0">
                          <a:solidFill>
                            <a:srgbClr val="000000"/>
                          </a:solidFill>
                          <a:effectLst/>
                          <a:latin typeface="Calibri"/>
                          <a:ea typeface="Times New Roman"/>
                          <a:cs typeface="Calibri"/>
                        </a:rPr>
                        <a:t>NRO FAMILIAS</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b="1">
                          <a:solidFill>
                            <a:srgbClr val="000000"/>
                          </a:solidFill>
                          <a:effectLst/>
                          <a:latin typeface="Calibri"/>
                          <a:ea typeface="Times New Roman"/>
                          <a:cs typeface="Calibri"/>
                        </a:rPr>
                        <a:t>$</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45554">
                <a:tc>
                  <a:txBody>
                    <a:bodyPr/>
                    <a:lstStyle/>
                    <a:p>
                      <a:pPr>
                        <a:lnSpc>
                          <a:spcPct val="115000"/>
                        </a:lnSpc>
                        <a:spcAft>
                          <a:spcPts val="0"/>
                        </a:spcAft>
                      </a:pPr>
                      <a:r>
                        <a:rPr lang="es-CL" sz="1400" dirty="0">
                          <a:solidFill>
                            <a:srgbClr val="000000"/>
                          </a:solidFill>
                          <a:effectLst/>
                          <a:latin typeface="Calibri"/>
                          <a:ea typeface="Times New Roman"/>
                          <a:cs typeface="Calibri"/>
                        </a:rPr>
                        <a:t>PRE-KINDER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A</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240,000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5554">
                <a:tc>
                  <a:txBody>
                    <a:bodyPr/>
                    <a:lstStyle/>
                    <a:p>
                      <a:pPr>
                        <a:lnSpc>
                          <a:spcPct val="115000"/>
                        </a:lnSpc>
                        <a:spcAft>
                          <a:spcPts val="0"/>
                        </a:spcAft>
                      </a:pPr>
                      <a:r>
                        <a:rPr lang="es-CL" sz="1400" dirty="0">
                          <a:solidFill>
                            <a:srgbClr val="000000"/>
                          </a:solidFill>
                          <a:effectLst/>
                          <a:latin typeface="Calibri"/>
                          <a:ea typeface="Times New Roman"/>
                          <a:cs typeface="Calibri"/>
                        </a:rPr>
                        <a:t>PRE-KINDER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B</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KINDER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187,500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KINDER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B</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360,000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1° BÁSICO</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A</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1° BÁSICO</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2° BASICO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2° BASICO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3°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3°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300,000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4º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4º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5º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5º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6º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1</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585,000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6º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7º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1</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208,000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7º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1</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130,000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8º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245554">
                <a:tc>
                  <a:txBody>
                    <a:bodyPr/>
                    <a:lstStyle/>
                    <a:p>
                      <a:pPr>
                        <a:lnSpc>
                          <a:spcPct val="115000"/>
                        </a:lnSpc>
                        <a:spcAft>
                          <a:spcPts val="0"/>
                        </a:spcAft>
                      </a:pPr>
                      <a:r>
                        <a:rPr lang="es-CL" sz="1400">
                          <a:solidFill>
                            <a:srgbClr val="000000"/>
                          </a:solidFill>
                          <a:effectLst/>
                          <a:latin typeface="Calibri"/>
                          <a:ea typeface="Times New Roman"/>
                          <a:cs typeface="Calibri"/>
                        </a:rPr>
                        <a:t>8º BÁSICO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4</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1,017,500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45554">
                <a:tc>
                  <a:txBody>
                    <a:bodyPr/>
                    <a:lstStyle/>
                    <a:p>
                      <a:pPr>
                        <a:lnSpc>
                          <a:spcPct val="115000"/>
                        </a:lnSpc>
                      </a:pPr>
                      <a:endParaRPr lang="es-CL" sz="1400">
                        <a:effectLst/>
                        <a:latin typeface="Calibri"/>
                        <a:cs typeface="Times New Roman"/>
                      </a:endParaRPr>
                    </a:p>
                  </a:txBody>
                  <a:tcPr marL="59267" marR="592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CL" sz="1400">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L" sz="1400" dirty="0">
                        <a:effectLst/>
                        <a:latin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245554">
                <a:tc>
                  <a:txBody>
                    <a:bodyPr/>
                    <a:lstStyle/>
                    <a:p>
                      <a:pPr>
                        <a:lnSpc>
                          <a:spcPct val="115000"/>
                        </a:lnSpc>
                      </a:pPr>
                      <a:endParaRPr lang="es-CL" sz="1400">
                        <a:effectLst/>
                        <a:latin typeface="Calibri"/>
                        <a:cs typeface="Times New Roman"/>
                      </a:endParaRPr>
                    </a:p>
                  </a:txBody>
                  <a:tcPr marL="59267" marR="59267" marT="0" marB="0" anchor="b">
                    <a:lnL>
                      <a:noFill/>
                    </a:lnL>
                    <a:lnR>
                      <a:noFill/>
                    </a:lnR>
                    <a:lnT>
                      <a:noFill/>
                    </a:lnT>
                    <a:lnB>
                      <a:noFill/>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CL" sz="1600" dirty="0">
                          <a:solidFill>
                            <a:srgbClr val="FF0000"/>
                          </a:solidFill>
                          <a:effectLst/>
                          <a:latin typeface="Calibri"/>
                          <a:ea typeface="Times New Roman"/>
                          <a:cs typeface="Calibri"/>
                        </a:rPr>
                        <a:t>11</a:t>
                      </a:r>
                      <a:endParaRPr lang="es-CL" sz="1600" dirty="0">
                        <a:solidFill>
                          <a:srgbClr val="FF0000"/>
                        </a:solidFill>
                        <a:effectLst/>
                        <a:latin typeface="Calibri"/>
                        <a:ea typeface="Calibri"/>
                        <a:cs typeface="Times New Roman"/>
                      </a:endParaRPr>
                    </a:p>
                  </a:txBody>
                  <a:tcPr marL="59267" marR="592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CL" sz="1600" b="1" dirty="0">
                          <a:solidFill>
                            <a:srgbClr val="FF0000"/>
                          </a:solidFill>
                          <a:effectLst/>
                          <a:latin typeface="Calibri"/>
                          <a:ea typeface="Times New Roman"/>
                          <a:cs typeface="Calibri"/>
                        </a:rPr>
                        <a:t>3,028,000</a:t>
                      </a:r>
                      <a:endParaRPr lang="es-CL" sz="1600" dirty="0">
                        <a:solidFill>
                          <a:srgbClr val="FF0000"/>
                        </a:solidFill>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218750">
                <a:tc>
                  <a:txBody>
                    <a:bodyPr/>
                    <a:lstStyle/>
                    <a:p>
                      <a:pPr>
                        <a:lnSpc>
                          <a:spcPct val="115000"/>
                        </a:lnSpc>
                        <a:spcAft>
                          <a:spcPts val="0"/>
                        </a:spcAft>
                      </a:pPr>
                      <a:r>
                        <a:rPr lang="es-CL" sz="1200">
                          <a:solidFill>
                            <a:srgbClr val="000000"/>
                          </a:solidFill>
                          <a:effectLst/>
                          <a:latin typeface="Calibri"/>
                          <a:ea typeface="Times New Roman"/>
                          <a:cs typeface="Calibri"/>
                        </a:rPr>
                        <a:t> </a:t>
                      </a:r>
                      <a:endParaRPr lang="es-CL" sz="1200">
                        <a:effectLst/>
                        <a:latin typeface="Calibri"/>
                        <a:ea typeface="Calibri"/>
                        <a:cs typeface="Times New Roman"/>
                      </a:endParaRPr>
                    </a:p>
                  </a:txBody>
                  <a:tcPr marL="59267" marR="59267" marT="0" marB="0" anchor="b">
                    <a:lnL>
                      <a:noFill/>
                    </a:lnL>
                    <a:lnR>
                      <a:noFill/>
                    </a:lnR>
                    <a:lnT>
                      <a:noFill/>
                    </a:lnT>
                    <a:lnB>
                      <a:noFill/>
                    </a:lnB>
                  </a:tcPr>
                </a:tc>
                <a:tc>
                  <a:txBody>
                    <a:bodyPr/>
                    <a:lstStyle/>
                    <a:p>
                      <a:pPr>
                        <a:lnSpc>
                          <a:spcPct val="115000"/>
                        </a:lnSpc>
                        <a:spcAft>
                          <a:spcPts val="0"/>
                        </a:spcAft>
                      </a:pPr>
                      <a:r>
                        <a:rPr lang="es-CL" sz="1200">
                          <a:solidFill>
                            <a:srgbClr val="000000"/>
                          </a:solidFill>
                          <a:effectLst/>
                          <a:latin typeface="Calibri"/>
                          <a:ea typeface="Times New Roman"/>
                          <a:cs typeface="Calibri"/>
                        </a:rPr>
                        <a:t> </a:t>
                      </a:r>
                      <a:endParaRPr lang="es-CL" sz="1200">
                        <a:effectLst/>
                        <a:latin typeface="Calibri"/>
                        <a:ea typeface="Calibri"/>
                        <a:cs typeface="Times New Roman"/>
                      </a:endParaRPr>
                    </a:p>
                  </a:txBody>
                  <a:tcPr marL="59267" marR="59267" marT="0" marB="0" anchor="b">
                    <a:lnL>
                      <a:noFill/>
                    </a:lnL>
                    <a:lnR>
                      <a:noFill/>
                    </a:lnR>
                    <a:lnT>
                      <a:noFill/>
                    </a:lnT>
                    <a:lnB>
                      <a:noFill/>
                    </a:lnB>
                  </a:tcPr>
                </a:tc>
                <a:tc>
                  <a:txBody>
                    <a:bodyPr/>
                    <a:lstStyle/>
                    <a:p>
                      <a:pPr algn="r">
                        <a:lnSpc>
                          <a:spcPct val="115000"/>
                        </a:lnSpc>
                        <a:spcAft>
                          <a:spcPts val="0"/>
                        </a:spcAft>
                      </a:pPr>
                      <a:r>
                        <a:rPr lang="es-CL" sz="1200" dirty="0">
                          <a:solidFill>
                            <a:srgbClr val="000000"/>
                          </a:solidFill>
                          <a:effectLst/>
                          <a:latin typeface="Calibri"/>
                          <a:ea typeface="Times New Roman"/>
                          <a:cs typeface="Calibri"/>
                        </a:rPr>
                        <a:t> </a:t>
                      </a:r>
                      <a:endParaRPr lang="es-CL" sz="1200" dirty="0">
                        <a:effectLst/>
                        <a:latin typeface="Calibri"/>
                        <a:ea typeface="Calibri"/>
                        <a:cs typeface="Times New Roman"/>
                      </a:endParaRPr>
                    </a:p>
                  </a:txBody>
                  <a:tcPr marL="59267" marR="5926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CL" sz="1200" b="1" dirty="0">
                          <a:solidFill>
                            <a:srgbClr val="000000"/>
                          </a:solidFill>
                          <a:effectLst/>
                          <a:latin typeface="Calibri"/>
                          <a:ea typeface="Times New Roman"/>
                          <a:cs typeface="Calibri"/>
                        </a:rPr>
                        <a:t> </a:t>
                      </a:r>
                      <a:endParaRPr lang="es-CL" sz="12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bl>
          </a:graphicData>
        </a:graphic>
      </p:graphicFrame>
    </p:spTree>
    <p:extLst>
      <p:ext uri="{BB962C8B-B14F-4D97-AF65-F5344CB8AC3E}">
        <p14:creationId xmlns:p14="http://schemas.microsoft.com/office/powerpoint/2010/main" val="376107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63302" y="204104"/>
            <a:ext cx="11065396" cy="779139"/>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ES" sz="3200" dirty="0">
                <a:solidFill>
                  <a:srgbClr val="C00000"/>
                </a:solidFill>
                <a:latin typeface="AkayaKanadaka" panose="02010502080401010103" pitchFamily="2" charset="77"/>
                <a:cs typeface="AkayaKanadaka" panose="02010502080401010103" pitchFamily="2" charset="77"/>
              </a:rPr>
              <a:t>CAMBIOS 2024</a:t>
            </a:r>
            <a:endParaRPr lang="es-CL" sz="3200" dirty="0">
              <a:solidFill>
                <a:srgbClr val="C00000"/>
              </a:solidFill>
              <a:latin typeface="AkayaKanadaka" panose="02010502080401010103" pitchFamily="2" charset="77"/>
              <a:cs typeface="AkayaKanadaka" panose="02010502080401010103" pitchFamily="2" charset="77"/>
            </a:endParaRPr>
          </a:p>
        </p:txBody>
      </p:sp>
      <p:sp>
        <p:nvSpPr>
          <p:cNvPr id="3" name="2 Marcador de contenido"/>
          <p:cNvSpPr>
            <a:spLocks noGrp="1"/>
          </p:cNvSpPr>
          <p:nvPr>
            <p:ph sz="quarter" idx="1"/>
          </p:nvPr>
        </p:nvSpPr>
        <p:spPr>
          <a:xfrm>
            <a:off x="1991544" y="1124745"/>
            <a:ext cx="8496944" cy="5174035"/>
          </a:xfrm>
        </p:spPr>
        <p:txBody>
          <a:bodyPr>
            <a:normAutofit/>
          </a:bodyPr>
          <a:lstStyle/>
          <a:p>
            <a:pPr>
              <a:buNone/>
            </a:pPr>
            <a:r>
              <a:rPr lang="es-CL" b="1" dirty="0"/>
              <a:t> </a:t>
            </a:r>
          </a:p>
          <a:p>
            <a:r>
              <a:rPr lang="es-ES" b="1" dirty="0">
                <a:latin typeface="AkayaKanadaka" panose="02010502080401010103" pitchFamily="2" charset="77"/>
                <a:cs typeface="AkayaKanadaka" panose="02010502080401010103" pitchFamily="2" charset="77"/>
              </a:rPr>
              <a:t>Equipo Directivo</a:t>
            </a:r>
          </a:p>
          <a:p>
            <a:pPr marL="0" indent="0">
              <a:buNone/>
            </a:pPr>
            <a:endParaRPr lang="es-ES" b="1" dirty="0">
              <a:latin typeface="AkayaKanadaka" panose="02010502080401010103" pitchFamily="2" charset="77"/>
              <a:cs typeface="AkayaKanadaka" panose="02010502080401010103" pitchFamily="2" charset="77"/>
            </a:endParaRPr>
          </a:p>
          <a:p>
            <a:pPr marL="45720" indent="0">
              <a:buNone/>
            </a:pPr>
            <a:endParaRPr lang="es-ES" sz="2000" b="1" dirty="0"/>
          </a:p>
          <a:p>
            <a:pPr marL="45720" indent="0">
              <a:buNone/>
            </a:pPr>
            <a:endParaRPr lang="es-ES" sz="2000" b="1" dirty="0"/>
          </a:p>
          <a:p>
            <a:pPr marL="45720" indent="0">
              <a:buNone/>
            </a:pPr>
            <a:endParaRPr lang="es-ES" sz="2000" dirty="0"/>
          </a:p>
          <a:p>
            <a:pPr marL="45720" indent="0">
              <a:buNone/>
            </a:pPr>
            <a:endParaRPr lang="es-ES" b="1" dirty="0"/>
          </a:p>
          <a:p>
            <a:pPr>
              <a:buNone/>
            </a:pPr>
            <a:endParaRPr lang="es-CL" sz="2800" dirty="0"/>
          </a:p>
          <a:p>
            <a:endParaRPr lang="es-CL" dirty="0"/>
          </a:p>
        </p:txBody>
      </p:sp>
      <p:sp>
        <p:nvSpPr>
          <p:cNvPr id="9" name="Rectángulo redondeado 8">
            <a:extLst>
              <a:ext uri="{FF2B5EF4-FFF2-40B4-BE49-F238E27FC236}">
                <a16:creationId xmlns="" xmlns:a16="http://schemas.microsoft.com/office/drawing/2014/main" id="{8A966B93-3477-9BD1-3864-078F9F5B446E}"/>
              </a:ext>
            </a:extLst>
          </p:cNvPr>
          <p:cNvSpPr/>
          <p:nvPr/>
        </p:nvSpPr>
        <p:spPr>
          <a:xfrm>
            <a:off x="4325903" y="2348879"/>
            <a:ext cx="3168352"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2400" dirty="0">
                <a:latin typeface="AkayaKanadaka" panose="02010502080401010103" pitchFamily="2" charset="77"/>
                <a:cs typeface="AkayaKanadaka" panose="02010502080401010103" pitchFamily="2" charset="77"/>
              </a:rPr>
              <a:t>Ximena Contreras T</a:t>
            </a:r>
            <a:r>
              <a:rPr lang="es-CL" dirty="0">
                <a:latin typeface="AkayaKanadaka" panose="02010502080401010103" pitchFamily="2" charset="77"/>
                <a:cs typeface="AkayaKanadaka" panose="02010502080401010103" pitchFamily="2" charset="77"/>
              </a:rPr>
              <a:t>.</a:t>
            </a:r>
          </a:p>
          <a:p>
            <a:pPr algn="ctr"/>
            <a:r>
              <a:rPr lang="es-CL" dirty="0">
                <a:latin typeface="AkayaKanadaka" panose="02010502080401010103" pitchFamily="2" charset="77"/>
                <a:cs typeface="AkayaKanadaka" panose="02010502080401010103" pitchFamily="2" charset="77"/>
              </a:rPr>
              <a:t> </a:t>
            </a:r>
            <a:r>
              <a:rPr lang="es-CL" sz="2000" dirty="0">
                <a:latin typeface="AkayaKanadaka" panose="02010502080401010103" pitchFamily="2" charset="77"/>
                <a:cs typeface="AkayaKanadaka" panose="02010502080401010103" pitchFamily="2" charset="77"/>
              </a:rPr>
              <a:t>Directora</a:t>
            </a:r>
            <a:r>
              <a:rPr lang="es-CL" sz="2400" dirty="0">
                <a:latin typeface="AkayaKanadaka" panose="02010502080401010103" pitchFamily="2" charset="77"/>
                <a:cs typeface="AkayaKanadaka" panose="02010502080401010103" pitchFamily="2" charset="77"/>
              </a:rPr>
              <a:t> </a:t>
            </a:r>
          </a:p>
        </p:txBody>
      </p:sp>
      <p:sp>
        <p:nvSpPr>
          <p:cNvPr id="10" name="Rectángulo redondeado 9">
            <a:extLst>
              <a:ext uri="{FF2B5EF4-FFF2-40B4-BE49-F238E27FC236}">
                <a16:creationId xmlns="" xmlns:a16="http://schemas.microsoft.com/office/drawing/2014/main" id="{13104E7D-54BF-B1B2-1EA3-7CF33E71C17E}"/>
              </a:ext>
            </a:extLst>
          </p:cNvPr>
          <p:cNvSpPr/>
          <p:nvPr/>
        </p:nvSpPr>
        <p:spPr>
          <a:xfrm>
            <a:off x="686765" y="3693543"/>
            <a:ext cx="2843513" cy="108748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dirty="0">
                <a:latin typeface="AkayaKanadaka" panose="02010502080401010103" pitchFamily="2" charset="77"/>
                <a:cs typeface="AkayaKanadaka" panose="02010502080401010103" pitchFamily="2" charset="77"/>
              </a:rPr>
              <a:t>Patricia Riquelme A.</a:t>
            </a:r>
          </a:p>
          <a:p>
            <a:pPr algn="ctr"/>
            <a:r>
              <a:rPr lang="es-CL" sz="2000" dirty="0">
                <a:latin typeface="AkayaKanadaka" panose="02010502080401010103" pitchFamily="2" charset="77"/>
                <a:cs typeface="AkayaKanadaka" panose="02010502080401010103" pitchFamily="2" charset="77"/>
              </a:rPr>
              <a:t>Sub Directora Administración</a:t>
            </a:r>
          </a:p>
        </p:txBody>
      </p:sp>
      <p:sp>
        <p:nvSpPr>
          <p:cNvPr id="11" name="Rectángulo redondeado 10">
            <a:extLst>
              <a:ext uri="{FF2B5EF4-FFF2-40B4-BE49-F238E27FC236}">
                <a16:creationId xmlns="" xmlns:a16="http://schemas.microsoft.com/office/drawing/2014/main" id="{2378FFE2-79D8-9752-5051-37734AD7FF85}"/>
              </a:ext>
            </a:extLst>
          </p:cNvPr>
          <p:cNvSpPr/>
          <p:nvPr/>
        </p:nvSpPr>
        <p:spPr>
          <a:xfrm>
            <a:off x="3592012" y="3692536"/>
            <a:ext cx="2646742" cy="10884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dirty="0">
                <a:latin typeface="AkayaKanadaka" panose="02010502080401010103" pitchFamily="2" charset="77"/>
                <a:cs typeface="AkayaKanadaka" panose="02010502080401010103" pitchFamily="2" charset="77"/>
              </a:rPr>
              <a:t>Claudia Cid F</a:t>
            </a:r>
            <a:r>
              <a:rPr lang="es-CL" sz="2000" dirty="0">
                <a:latin typeface="AkayaKanadaka" panose="02010502080401010103" pitchFamily="2" charset="77"/>
                <a:cs typeface="AkayaKanadaka" panose="02010502080401010103" pitchFamily="2" charset="77"/>
              </a:rPr>
              <a:t>.</a:t>
            </a:r>
          </a:p>
          <a:p>
            <a:pPr algn="ctr"/>
            <a:r>
              <a:rPr lang="es-CL" sz="2000" dirty="0">
                <a:latin typeface="AkayaKanadaka" panose="02010502080401010103" pitchFamily="2" charset="77"/>
                <a:cs typeface="AkayaKanadaka" panose="02010502080401010103" pitchFamily="2" charset="77"/>
              </a:rPr>
              <a:t>Sub Directora </a:t>
            </a:r>
          </a:p>
          <a:p>
            <a:pPr algn="ctr"/>
            <a:r>
              <a:rPr lang="es-CL" sz="2000" dirty="0">
                <a:latin typeface="AkayaKanadaka" panose="02010502080401010103" pitchFamily="2" charset="77"/>
                <a:cs typeface="AkayaKanadaka" panose="02010502080401010103" pitchFamily="2" charset="77"/>
              </a:rPr>
              <a:t>Académica</a:t>
            </a:r>
          </a:p>
        </p:txBody>
      </p:sp>
      <p:sp>
        <p:nvSpPr>
          <p:cNvPr id="12" name="Rectángulo redondeado 11">
            <a:extLst>
              <a:ext uri="{FF2B5EF4-FFF2-40B4-BE49-F238E27FC236}">
                <a16:creationId xmlns="" xmlns:a16="http://schemas.microsoft.com/office/drawing/2014/main" id="{60BC90C3-486E-DB5D-0E39-9A4DF98506CD}"/>
              </a:ext>
            </a:extLst>
          </p:cNvPr>
          <p:cNvSpPr/>
          <p:nvPr/>
        </p:nvSpPr>
        <p:spPr>
          <a:xfrm>
            <a:off x="6300488" y="3661938"/>
            <a:ext cx="2438396" cy="1128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dirty="0">
                <a:latin typeface="AkayaKanadaka" panose="02010502080401010103" pitchFamily="2" charset="77"/>
                <a:cs typeface="AkayaKanadaka" panose="02010502080401010103" pitchFamily="2" charset="77"/>
              </a:rPr>
              <a:t>Ana M. </a:t>
            </a:r>
            <a:r>
              <a:rPr lang="es-CL" sz="2400" dirty="0" err="1">
                <a:latin typeface="AkayaKanadaka" panose="02010502080401010103" pitchFamily="2" charset="77"/>
                <a:cs typeface="AkayaKanadaka" panose="02010502080401010103" pitchFamily="2" charset="77"/>
              </a:rPr>
              <a:t>Seals</a:t>
            </a:r>
            <a:r>
              <a:rPr lang="es-CL" sz="2400" dirty="0">
                <a:latin typeface="AkayaKanadaka" panose="02010502080401010103" pitchFamily="2" charset="77"/>
                <a:cs typeface="AkayaKanadaka" panose="02010502080401010103" pitchFamily="2" charset="77"/>
              </a:rPr>
              <a:t> R.</a:t>
            </a:r>
          </a:p>
          <a:p>
            <a:pPr algn="ctr"/>
            <a:r>
              <a:rPr lang="es-CL" sz="2000" dirty="0">
                <a:latin typeface="AkayaKanadaka" panose="02010502080401010103" pitchFamily="2" charset="77"/>
                <a:cs typeface="AkayaKanadaka" panose="02010502080401010103" pitchFamily="2" charset="77"/>
              </a:rPr>
              <a:t>Sub Direct</a:t>
            </a:r>
            <a:r>
              <a:rPr lang="es-CL" sz="2400" dirty="0">
                <a:latin typeface="AkayaKanadaka" panose="02010502080401010103" pitchFamily="2" charset="77"/>
                <a:cs typeface="AkayaKanadaka" panose="02010502080401010103" pitchFamily="2" charset="77"/>
              </a:rPr>
              <a:t>ora </a:t>
            </a:r>
          </a:p>
          <a:p>
            <a:pPr algn="ctr"/>
            <a:r>
              <a:rPr lang="es-CL" sz="2000" dirty="0">
                <a:latin typeface="AkayaKanadaka" panose="02010502080401010103" pitchFamily="2" charset="77"/>
                <a:cs typeface="AkayaKanadaka" panose="02010502080401010103" pitchFamily="2" charset="77"/>
              </a:rPr>
              <a:t>Formación</a:t>
            </a:r>
          </a:p>
        </p:txBody>
      </p:sp>
      <p:sp>
        <p:nvSpPr>
          <p:cNvPr id="2" name="Rectángulo redondeado 1">
            <a:extLst>
              <a:ext uri="{FF2B5EF4-FFF2-40B4-BE49-F238E27FC236}">
                <a16:creationId xmlns="" xmlns:a16="http://schemas.microsoft.com/office/drawing/2014/main" id="{17480728-9B3B-86C7-CC99-99DAF71FE731}"/>
              </a:ext>
            </a:extLst>
          </p:cNvPr>
          <p:cNvSpPr/>
          <p:nvPr/>
        </p:nvSpPr>
        <p:spPr>
          <a:xfrm>
            <a:off x="8809147" y="3648357"/>
            <a:ext cx="2696088" cy="112896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s-CL" sz="2300" dirty="0">
                <a:solidFill>
                  <a:srgbClr val="C00000"/>
                </a:solidFill>
                <a:latin typeface="AkayaKanadaka" panose="02010502080401010103" pitchFamily="2" charset="77"/>
                <a:cs typeface="AkayaKanadaka" panose="02010502080401010103" pitchFamily="2" charset="77"/>
              </a:rPr>
              <a:t>Gabriela Macaya G</a:t>
            </a:r>
            <a:r>
              <a:rPr lang="es-CL" sz="2200" dirty="0">
                <a:solidFill>
                  <a:srgbClr val="C00000"/>
                </a:solidFill>
                <a:latin typeface="AkayaKanadaka" panose="02010502080401010103" pitchFamily="2" charset="77"/>
                <a:cs typeface="AkayaKanadaka" panose="02010502080401010103" pitchFamily="2" charset="77"/>
              </a:rPr>
              <a:t>.</a:t>
            </a:r>
          </a:p>
          <a:p>
            <a:pPr algn="ctr"/>
            <a:r>
              <a:rPr lang="es-CL" sz="2000" dirty="0">
                <a:solidFill>
                  <a:srgbClr val="C00000"/>
                </a:solidFill>
                <a:latin typeface="AkayaKanadaka" panose="02010502080401010103" pitchFamily="2" charset="77"/>
                <a:cs typeface="AkayaKanadaka" panose="02010502080401010103" pitchFamily="2" charset="77"/>
              </a:rPr>
              <a:t>Sub Directora</a:t>
            </a:r>
          </a:p>
          <a:p>
            <a:pPr algn="ctr"/>
            <a:r>
              <a:rPr lang="es-CL" sz="2000" dirty="0">
                <a:solidFill>
                  <a:srgbClr val="C00000"/>
                </a:solidFill>
                <a:latin typeface="AkayaKanadaka" panose="02010502080401010103" pitchFamily="2" charset="77"/>
                <a:cs typeface="AkayaKanadaka" panose="02010502080401010103" pitchFamily="2" charset="77"/>
              </a:rPr>
              <a:t>Ciclos</a:t>
            </a:r>
          </a:p>
        </p:txBody>
      </p:sp>
    </p:spTree>
    <p:extLst>
      <p:ext uri="{BB962C8B-B14F-4D97-AF65-F5344CB8AC3E}">
        <p14:creationId xmlns:p14="http://schemas.microsoft.com/office/powerpoint/2010/main" val="1866076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9956800" cy="639762"/>
          </a:xfrm>
        </p:spPr>
        <p:style>
          <a:lnRef idx="1">
            <a:schemeClr val="accent1"/>
          </a:lnRef>
          <a:fillRef idx="2">
            <a:schemeClr val="accent1"/>
          </a:fillRef>
          <a:effectRef idx="1">
            <a:schemeClr val="accent1"/>
          </a:effectRef>
          <a:fontRef idx="minor">
            <a:schemeClr val="dk1"/>
          </a:fontRef>
        </p:style>
        <p:txBody>
          <a:bodyPr/>
          <a:lstStyle/>
          <a:p>
            <a:pPr algn="ctr"/>
            <a:r>
              <a:rPr lang="es-ES" b="1" dirty="0"/>
              <a:t>DEUDA 2023</a:t>
            </a:r>
            <a:endParaRPr lang="es-CL" b="1"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380339284"/>
              </p:ext>
            </p:extLst>
          </p:nvPr>
        </p:nvGraphicFramePr>
        <p:xfrm>
          <a:off x="1391473" y="1080656"/>
          <a:ext cx="8928995" cy="5731603"/>
        </p:xfrm>
        <a:graphic>
          <a:graphicData uri="http://schemas.openxmlformats.org/drawingml/2006/table">
            <a:tbl>
              <a:tblPr firstRow="1" firstCol="1" bandRow="1"/>
              <a:tblGrid>
                <a:gridCol w="2203813">
                  <a:extLst>
                    <a:ext uri="{9D8B030D-6E8A-4147-A177-3AD203B41FA5}">
                      <a16:colId xmlns="" xmlns:a16="http://schemas.microsoft.com/office/drawing/2014/main" val="20000"/>
                    </a:ext>
                  </a:extLst>
                </a:gridCol>
                <a:gridCol w="490527">
                  <a:extLst>
                    <a:ext uri="{9D8B030D-6E8A-4147-A177-3AD203B41FA5}">
                      <a16:colId xmlns="" xmlns:a16="http://schemas.microsoft.com/office/drawing/2014/main" val="20001"/>
                    </a:ext>
                  </a:extLst>
                </a:gridCol>
                <a:gridCol w="2438411">
                  <a:extLst>
                    <a:ext uri="{9D8B030D-6E8A-4147-A177-3AD203B41FA5}">
                      <a16:colId xmlns="" xmlns:a16="http://schemas.microsoft.com/office/drawing/2014/main" val="20002"/>
                    </a:ext>
                  </a:extLst>
                </a:gridCol>
                <a:gridCol w="1983431">
                  <a:extLst>
                    <a:ext uri="{9D8B030D-6E8A-4147-A177-3AD203B41FA5}">
                      <a16:colId xmlns="" xmlns:a16="http://schemas.microsoft.com/office/drawing/2014/main" val="20003"/>
                    </a:ext>
                  </a:extLst>
                </a:gridCol>
                <a:gridCol w="1812813">
                  <a:extLst>
                    <a:ext uri="{9D8B030D-6E8A-4147-A177-3AD203B41FA5}">
                      <a16:colId xmlns="" xmlns:a16="http://schemas.microsoft.com/office/drawing/2014/main" val="20004"/>
                    </a:ext>
                  </a:extLst>
                </a:gridCol>
              </a:tblGrid>
              <a:tr h="263491">
                <a:tc>
                  <a:txBody>
                    <a:bodyPr/>
                    <a:lstStyle/>
                    <a:p>
                      <a:pPr>
                        <a:lnSpc>
                          <a:spcPct val="115000"/>
                        </a:lnSpc>
                      </a:pPr>
                      <a:endParaRPr lang="es-CL" sz="1400" dirty="0">
                        <a:effectLst/>
                        <a:latin typeface="Calibri"/>
                        <a:cs typeface="Times New Roman"/>
                      </a:endParaRPr>
                    </a:p>
                  </a:txBody>
                  <a:tcPr marL="59267" marR="59267" marT="0"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s-CL" sz="1400" b="1" dirty="0">
                          <a:solidFill>
                            <a:srgbClr val="000000"/>
                          </a:solidFill>
                          <a:effectLst/>
                          <a:latin typeface="Calibri"/>
                          <a:ea typeface="Times New Roman"/>
                          <a:cs typeface="Calibri"/>
                        </a:rPr>
                        <a:t>DEUDA MEDIA </a:t>
                      </a:r>
                      <a:endParaRPr lang="es-CL" sz="1400" dirty="0">
                        <a:effectLst/>
                        <a:latin typeface="Calibri"/>
                        <a:ea typeface="Calibri"/>
                        <a:cs typeface="Times New Roman"/>
                      </a:endParaRPr>
                    </a:p>
                  </a:txBody>
                  <a:tcPr marL="59267" marR="5926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0"/>
                  </a:ext>
                </a:extLst>
              </a:tr>
              <a:tr h="241750">
                <a:tc>
                  <a:txBody>
                    <a:bodyPr/>
                    <a:lstStyle/>
                    <a:p>
                      <a:pPr>
                        <a:lnSpc>
                          <a:spcPct val="115000"/>
                        </a:lnSpc>
                        <a:spcAft>
                          <a:spcPts val="0"/>
                        </a:spcAft>
                      </a:pPr>
                      <a:r>
                        <a:rPr lang="es-CL" sz="1400" b="1" dirty="0">
                          <a:solidFill>
                            <a:srgbClr val="000000"/>
                          </a:solidFill>
                          <a:effectLst/>
                          <a:latin typeface="Calibri"/>
                          <a:ea typeface="Times New Roman"/>
                          <a:cs typeface="Calibri"/>
                        </a:rPr>
                        <a:t>CURSO</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b="1">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b="1">
                          <a:solidFill>
                            <a:srgbClr val="000000"/>
                          </a:solidFill>
                          <a:effectLst/>
                          <a:latin typeface="Calibri"/>
                          <a:ea typeface="Times New Roman"/>
                          <a:cs typeface="Calibri"/>
                        </a:rPr>
                        <a:t>NRO FAMILIAS</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b="1">
                          <a:solidFill>
                            <a:srgbClr val="000000"/>
                          </a:solidFill>
                          <a:effectLst/>
                          <a:latin typeface="Calibri"/>
                          <a:ea typeface="Times New Roman"/>
                          <a:cs typeface="Calibri"/>
                        </a:rPr>
                        <a:t>$</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241750">
                <a:tc>
                  <a:txBody>
                    <a:bodyPr/>
                    <a:lstStyle/>
                    <a:p>
                      <a:pPr>
                        <a:lnSpc>
                          <a:spcPct val="115000"/>
                        </a:lnSpc>
                        <a:spcAft>
                          <a:spcPts val="0"/>
                        </a:spcAft>
                      </a:pPr>
                      <a:r>
                        <a:rPr lang="es-CL" sz="1400" dirty="0">
                          <a:solidFill>
                            <a:srgbClr val="000000"/>
                          </a:solidFill>
                          <a:effectLst/>
                          <a:latin typeface="Calibri"/>
                          <a:ea typeface="Times New Roman"/>
                          <a:cs typeface="Calibri"/>
                        </a:rPr>
                        <a:t>1°MEDIO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A</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3</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1,201,000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241750">
                <a:tc>
                  <a:txBody>
                    <a:bodyPr/>
                    <a:lstStyle/>
                    <a:p>
                      <a:pPr>
                        <a:lnSpc>
                          <a:spcPct val="115000"/>
                        </a:lnSpc>
                        <a:spcAft>
                          <a:spcPts val="0"/>
                        </a:spcAft>
                      </a:pPr>
                      <a:r>
                        <a:rPr lang="es-CL" sz="1400" dirty="0">
                          <a:solidFill>
                            <a:srgbClr val="000000"/>
                          </a:solidFill>
                          <a:effectLst/>
                          <a:latin typeface="Calibri"/>
                          <a:ea typeface="Times New Roman"/>
                          <a:cs typeface="Calibri"/>
                        </a:rPr>
                        <a:t>1°MEDIO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70,000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41750">
                <a:tc>
                  <a:txBody>
                    <a:bodyPr/>
                    <a:lstStyle/>
                    <a:p>
                      <a:pPr>
                        <a:lnSpc>
                          <a:spcPct val="115000"/>
                        </a:lnSpc>
                        <a:spcAft>
                          <a:spcPts val="0"/>
                        </a:spcAft>
                      </a:pPr>
                      <a:r>
                        <a:rPr lang="es-CL" sz="1400" dirty="0">
                          <a:solidFill>
                            <a:srgbClr val="000000"/>
                          </a:solidFill>
                          <a:effectLst/>
                          <a:latin typeface="Calibri"/>
                          <a:ea typeface="Times New Roman"/>
                          <a:cs typeface="Calibri"/>
                        </a:rPr>
                        <a:t>1°MEDIO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C</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630,000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241750">
                <a:tc>
                  <a:txBody>
                    <a:bodyPr/>
                    <a:lstStyle/>
                    <a:p>
                      <a:pPr>
                        <a:lnSpc>
                          <a:spcPct val="115000"/>
                        </a:lnSpc>
                        <a:spcAft>
                          <a:spcPts val="0"/>
                        </a:spcAft>
                      </a:pPr>
                      <a:r>
                        <a:rPr lang="es-CL" sz="1400" dirty="0">
                          <a:solidFill>
                            <a:srgbClr val="000000"/>
                          </a:solidFill>
                          <a:effectLst/>
                          <a:latin typeface="Calibri"/>
                          <a:ea typeface="Times New Roman"/>
                          <a:cs typeface="Calibri"/>
                        </a:rPr>
                        <a:t>1°MEDIO </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D</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2</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798,000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2°MEDIO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A</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490,000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6"/>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2°MEDIO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130,000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2°MEDIO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C</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430,000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8"/>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2°MEDIO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D</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1</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70,000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3°MEDIO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0"/>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3°MEDIO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3°MEDIO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C</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2"/>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3°MEDIO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D</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dirty="0">
                          <a:solidFill>
                            <a:srgbClr val="000000"/>
                          </a:solidFill>
                          <a:effectLst/>
                          <a:latin typeface="Calibri"/>
                          <a:ea typeface="Times New Roman"/>
                          <a:cs typeface="Calibri"/>
                        </a:rPr>
                        <a:t>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0</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3"/>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L" sz="1400">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4"/>
                  </a:ext>
                </a:extLst>
              </a:tr>
              <a:tr h="241750">
                <a:tc>
                  <a:txBody>
                    <a:bodyPr/>
                    <a:lstStyle/>
                    <a:p>
                      <a:pPr>
                        <a:lnSpc>
                          <a:spcPct val="115000"/>
                        </a:lnSpc>
                      </a:pPr>
                      <a:endParaRPr lang="es-CL" sz="140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CL" sz="1400" b="1">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600" b="1" dirty="0">
                          <a:solidFill>
                            <a:srgbClr val="FF0000"/>
                          </a:solidFill>
                          <a:effectLst/>
                          <a:latin typeface="Calibri"/>
                          <a:ea typeface="Times New Roman"/>
                          <a:cs typeface="Calibri"/>
                        </a:rPr>
                        <a:t>3,819,000</a:t>
                      </a:r>
                      <a:endParaRPr lang="es-CL" sz="1600" dirty="0">
                        <a:solidFill>
                          <a:srgbClr val="FF0000"/>
                        </a:solidFill>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5"/>
                  </a:ext>
                </a:extLst>
              </a:tr>
              <a:tr h="241750">
                <a:tc>
                  <a:txBody>
                    <a:bodyPr/>
                    <a:lstStyle/>
                    <a:p>
                      <a:pPr>
                        <a:lnSpc>
                          <a:spcPct val="115000"/>
                        </a:lnSpc>
                      </a:pPr>
                      <a:endParaRPr lang="es-CL" sz="1400">
                        <a:effectLst/>
                        <a:latin typeface="Calibri"/>
                        <a:cs typeface="Times New Roman"/>
                      </a:endParaRPr>
                    </a:p>
                  </a:txBody>
                  <a:tcPr marL="59267" marR="59267" marT="0" marB="0" anchor="b">
                    <a:lnL>
                      <a:noFill/>
                    </a:lnL>
                    <a:lnR>
                      <a:noFill/>
                    </a:lnR>
                    <a:lnT>
                      <a:noFill/>
                    </a:lnT>
                    <a:lnB>
                      <a:noFill/>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a:noFill/>
                    </a:lnT>
                    <a:lnB>
                      <a:noFill/>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L" sz="1400" dirty="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a:noFill/>
                    </a:lnL>
                    <a:lnR>
                      <a:noFill/>
                    </a:lnR>
                    <a:lnT>
                      <a:noFill/>
                    </a:lnT>
                    <a:lnB>
                      <a:noFill/>
                    </a:lnB>
                  </a:tcPr>
                </a:tc>
                <a:extLst>
                  <a:ext uri="{0D108BD9-81ED-4DB2-BD59-A6C34878D82A}">
                    <a16:rowId xmlns="" xmlns:a16="http://schemas.microsoft.com/office/drawing/2014/main" val="10016"/>
                  </a:ext>
                </a:extLst>
              </a:tr>
              <a:tr h="241750">
                <a:tc>
                  <a:txBody>
                    <a:bodyPr/>
                    <a:lstStyle/>
                    <a:p>
                      <a:pPr>
                        <a:lnSpc>
                          <a:spcPct val="115000"/>
                        </a:lnSpc>
                      </a:pPr>
                      <a:endParaRPr lang="es-CL" sz="1400">
                        <a:effectLst/>
                        <a:latin typeface="Calibri"/>
                        <a:cs typeface="Times New Roman"/>
                      </a:endParaRPr>
                    </a:p>
                  </a:txBody>
                  <a:tcPr marL="59267" marR="592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L" sz="1400" dirty="0">
                        <a:effectLst/>
                        <a:latin typeface="Calibri"/>
                        <a:cs typeface="Times New Roman"/>
                      </a:endParaRPr>
                    </a:p>
                  </a:txBody>
                  <a:tcPr marL="59267" marR="592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a:noFill/>
                    </a:lnL>
                    <a:lnR>
                      <a:noFill/>
                    </a:lnR>
                    <a:lnT>
                      <a:noFill/>
                    </a:lnT>
                    <a:lnB>
                      <a:noFill/>
                    </a:lnB>
                  </a:tcPr>
                </a:tc>
                <a:extLst>
                  <a:ext uri="{0D108BD9-81ED-4DB2-BD59-A6C34878D82A}">
                    <a16:rowId xmlns="" xmlns:a16="http://schemas.microsoft.com/office/drawing/2014/main" val="10017"/>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4º 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A</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1</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400" dirty="0">
                          <a:solidFill>
                            <a:srgbClr val="000000"/>
                          </a:solidFill>
                          <a:effectLst/>
                          <a:latin typeface="Calibri"/>
                          <a:ea typeface="Calibri"/>
                          <a:cs typeface="Calibri"/>
                        </a:rPr>
                        <a:t>630,000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8"/>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4º 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B</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2</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400" dirty="0">
                          <a:solidFill>
                            <a:srgbClr val="000000"/>
                          </a:solidFill>
                          <a:effectLst/>
                          <a:latin typeface="Calibri"/>
                          <a:ea typeface="Calibri"/>
                          <a:cs typeface="Calibri"/>
                        </a:rPr>
                        <a:t>1,050,000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9"/>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4º 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C</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2</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400" dirty="0">
                          <a:solidFill>
                            <a:srgbClr val="000000"/>
                          </a:solidFill>
                          <a:effectLst/>
                          <a:latin typeface="Calibri"/>
                          <a:ea typeface="Calibri"/>
                          <a:cs typeface="Calibri"/>
                        </a:rPr>
                        <a:t>402,500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0"/>
                  </a:ext>
                </a:extLst>
              </a:tr>
              <a:tr h="241750">
                <a:tc>
                  <a:txBody>
                    <a:bodyPr/>
                    <a:lstStyle/>
                    <a:p>
                      <a:pPr>
                        <a:lnSpc>
                          <a:spcPct val="115000"/>
                        </a:lnSpc>
                        <a:spcAft>
                          <a:spcPts val="0"/>
                        </a:spcAft>
                      </a:pPr>
                      <a:r>
                        <a:rPr lang="es-CL" sz="1400">
                          <a:solidFill>
                            <a:srgbClr val="000000"/>
                          </a:solidFill>
                          <a:effectLst/>
                          <a:latin typeface="Calibri"/>
                          <a:ea typeface="Times New Roman"/>
                          <a:cs typeface="Calibri"/>
                        </a:rPr>
                        <a:t>4º MEDIO </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400">
                          <a:solidFill>
                            <a:srgbClr val="000000"/>
                          </a:solidFill>
                          <a:effectLst/>
                          <a:latin typeface="Calibri"/>
                          <a:ea typeface="Times New Roman"/>
                          <a:cs typeface="Calibri"/>
                        </a:rPr>
                        <a:t>D</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400">
                          <a:solidFill>
                            <a:srgbClr val="000000"/>
                          </a:solidFill>
                          <a:effectLst/>
                          <a:latin typeface="Calibri"/>
                          <a:ea typeface="Times New Roman"/>
                          <a:cs typeface="Calibri"/>
                        </a:rPr>
                        <a:t>1</a:t>
                      </a:r>
                      <a:endParaRPr lang="es-CL" sz="140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L" sz="1400" dirty="0">
                          <a:solidFill>
                            <a:srgbClr val="000000"/>
                          </a:solidFill>
                          <a:effectLst/>
                          <a:latin typeface="Calibri"/>
                          <a:ea typeface="Calibri"/>
                          <a:cs typeface="Calibri"/>
                        </a:rPr>
                        <a:t>630,000</a:t>
                      </a:r>
                      <a:endParaRPr lang="es-CL" sz="1400" dirty="0">
                        <a:effectLst/>
                        <a:latin typeface="Calibri"/>
                        <a:ea typeface="Calibri"/>
                        <a:cs typeface="Times New Roman"/>
                      </a:endParaRPr>
                    </a:p>
                  </a:txBody>
                  <a:tcPr marL="59267" marR="592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1"/>
                  </a:ext>
                </a:extLst>
              </a:tr>
              <a:tr h="248628">
                <a:tc>
                  <a:txBody>
                    <a:bodyPr/>
                    <a:lstStyle/>
                    <a:p>
                      <a:pPr>
                        <a:lnSpc>
                          <a:spcPct val="115000"/>
                        </a:lnSpc>
                      </a:pPr>
                      <a:endParaRPr lang="es-CL" sz="140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L" sz="1400">
                        <a:effectLst/>
                        <a:latin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CL" sz="1400" b="1">
                          <a:solidFill>
                            <a:srgbClr val="000000"/>
                          </a:solidFill>
                          <a:effectLst/>
                          <a:latin typeface="Calibri"/>
                          <a:ea typeface="Times New Roman"/>
                          <a:cs typeface="Calibri"/>
                        </a:rPr>
                        <a:t> </a:t>
                      </a:r>
                      <a:endParaRPr lang="es-CL" sz="1400">
                        <a:effectLst/>
                        <a:latin typeface="Calibri"/>
                        <a:ea typeface="Calibri"/>
                        <a:cs typeface="Times New Roman"/>
                      </a:endParaRPr>
                    </a:p>
                  </a:txBody>
                  <a:tcPr marL="59267" marR="5926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L" sz="1600" b="1" dirty="0">
                          <a:solidFill>
                            <a:srgbClr val="FF0000"/>
                          </a:solidFill>
                          <a:effectLst/>
                          <a:latin typeface="Calibri"/>
                          <a:ea typeface="Times New Roman"/>
                          <a:cs typeface="Calibri"/>
                        </a:rPr>
                        <a:t>2,712,500</a:t>
                      </a:r>
                      <a:endParaRPr lang="es-CL" sz="1600" dirty="0">
                        <a:solidFill>
                          <a:srgbClr val="FF0000"/>
                        </a:solidFill>
                        <a:effectLst/>
                        <a:latin typeface="Calibri"/>
                        <a:ea typeface="Calibri"/>
                        <a:cs typeface="Times New Roman"/>
                      </a:endParaRPr>
                    </a:p>
                  </a:txBody>
                  <a:tcPr marL="59267" marR="592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L" sz="14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2"/>
                  </a:ext>
                </a:extLst>
              </a:tr>
            </a:tbl>
          </a:graphicData>
        </a:graphic>
      </p:graphicFrame>
    </p:spTree>
    <p:extLst>
      <p:ext uri="{BB962C8B-B14F-4D97-AF65-F5344CB8AC3E}">
        <p14:creationId xmlns:p14="http://schemas.microsoft.com/office/powerpoint/2010/main" val="2034428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2626659" y="2280901"/>
            <a:ext cx="8352928" cy="1152128"/>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Verdana"/>
              <a:buNone/>
            </a:pP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lt1"/>
                </a:solidFill>
                <a:latin typeface="Verdana"/>
                <a:ea typeface="Verdana"/>
                <a:cs typeface="Verdana"/>
                <a:sym typeface="Verdana"/>
              </a:rPr>
              <a:t/>
            </a:r>
            <a:br>
              <a:rPr lang="es-CL" sz="3600" dirty="0">
                <a:solidFill>
                  <a:schemeClr val="lt1"/>
                </a:solidFill>
                <a:latin typeface="Verdana"/>
                <a:ea typeface="Verdana"/>
                <a:cs typeface="Verdana"/>
                <a:sym typeface="Verdana"/>
              </a:rPr>
            </a:br>
            <a:r>
              <a:rPr lang="es-CL" sz="3600" dirty="0">
                <a:solidFill>
                  <a:schemeClr val="tx1"/>
                </a:solidFill>
                <a:latin typeface="Verdana"/>
                <a:ea typeface="Verdana"/>
                <a:cs typeface="Verdana"/>
                <a:sym typeface="Verdana"/>
              </a:rPr>
              <a:t>RENDIMIENTO COLEGIO</a:t>
            </a:r>
            <a:br>
              <a:rPr lang="es-CL" sz="3600" dirty="0">
                <a:solidFill>
                  <a:schemeClr val="tx1"/>
                </a:solidFill>
                <a:latin typeface="Verdana"/>
                <a:ea typeface="Verdana"/>
                <a:cs typeface="Verdana"/>
                <a:sym typeface="Verdana"/>
              </a:rPr>
            </a:br>
            <a:r>
              <a:rPr lang="es-CL" sz="3600" dirty="0">
                <a:solidFill>
                  <a:schemeClr val="tx1"/>
                </a:solidFill>
                <a:latin typeface="Verdana"/>
                <a:ea typeface="Verdana"/>
                <a:cs typeface="Verdana"/>
                <a:sym typeface="Verdana"/>
              </a:rPr>
              <a:t>2023</a:t>
            </a:r>
            <a:endParaRPr sz="3600" dirty="0">
              <a:solidFill>
                <a:schemeClr val="tx1"/>
              </a:solidFill>
              <a:latin typeface="Verdana"/>
              <a:ea typeface="Verdana"/>
              <a:cs typeface="Verdana"/>
              <a:sym typeface="Verdana"/>
            </a:endParaRPr>
          </a:p>
        </p:txBody>
      </p:sp>
      <p:pic>
        <p:nvPicPr>
          <p:cNvPr id="6"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626659" y="5455319"/>
            <a:ext cx="9260541" cy="1214422"/>
          </a:xfrm>
          <a:prstGeom prst="rect">
            <a:avLst/>
          </a:prstGeom>
          <a:solidFill>
            <a:schemeClr val="accent1">
              <a:lumMod val="40000"/>
              <a:lumOff val="60000"/>
            </a:schemeClr>
          </a:solidFill>
          <a:ln>
            <a:noFill/>
          </a:ln>
          <a:effectLst>
            <a:softEdge rad="112500"/>
          </a:effectLst>
        </p:spPr>
      </p:pic>
    </p:spTree>
    <p:extLst>
      <p:ext uri="{BB962C8B-B14F-4D97-AF65-F5344CB8AC3E}">
        <p14:creationId xmlns:p14="http://schemas.microsoft.com/office/powerpoint/2010/main" val="31899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title"/>
          </p:nvPr>
        </p:nvSpPr>
        <p:spPr>
          <a:xfrm>
            <a:off x="1199439" y="184125"/>
            <a:ext cx="9956800" cy="1009800"/>
          </a:xfrm>
          <a:prstGeom prst="rect">
            <a:avLst/>
          </a:prstGeom>
          <a:solidFill>
            <a:schemeClr val="accent2"/>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2400"/>
              <a:buFont typeface="Candara"/>
              <a:buNone/>
            </a:pPr>
            <a:r>
              <a:rPr lang="es-CL" sz="3400" b="1"/>
              <a:t>TRANSICIÓN 1 y 2</a:t>
            </a:r>
            <a:br>
              <a:rPr lang="es-CL" sz="3400" b="1"/>
            </a:br>
            <a:r>
              <a:rPr lang="es-CL" sz="1500" b="1"/>
              <a:t>(PRE-KINDER Y KINDER) </a:t>
            </a:r>
            <a:endParaRPr sz="3500"/>
          </a:p>
        </p:txBody>
      </p:sp>
      <p:graphicFrame>
        <p:nvGraphicFramePr>
          <p:cNvPr id="144" name="Google Shape;144;p2"/>
          <p:cNvGraphicFramePr/>
          <p:nvPr/>
        </p:nvGraphicFramePr>
        <p:xfrm>
          <a:off x="339799" y="1124124"/>
          <a:ext cx="11512400" cy="5709740"/>
        </p:xfrm>
        <a:graphic>
          <a:graphicData uri="http://schemas.openxmlformats.org/drawingml/2006/table">
            <a:tbl>
              <a:tblPr>
                <a:gradFill>
                  <a:gsLst>
                    <a:gs pos="0">
                      <a:srgbClr val="FFFFFF"/>
                    </a:gs>
                    <a:gs pos="44000">
                      <a:srgbClr val="FFCAA1"/>
                    </a:gs>
                    <a:gs pos="100000">
                      <a:srgbClr val="FC9A3B"/>
                    </a:gs>
                  </a:gsLst>
                  <a:lin ang="5400000" scaled="0"/>
                </a:gradFill>
              </a:tblPr>
              <a:tblGrid>
                <a:gridCol w="4561400">
                  <a:extLst>
                    <a:ext uri="{9D8B030D-6E8A-4147-A177-3AD203B41FA5}">
                      <a16:colId xmlns:a16="http://schemas.microsoft.com/office/drawing/2014/main" xmlns="" val="20000"/>
                    </a:ext>
                  </a:extLst>
                </a:gridCol>
                <a:gridCol w="3542067">
                  <a:extLst>
                    <a:ext uri="{9D8B030D-6E8A-4147-A177-3AD203B41FA5}">
                      <a16:colId xmlns:a16="http://schemas.microsoft.com/office/drawing/2014/main" xmlns="" val="20001"/>
                    </a:ext>
                  </a:extLst>
                </a:gridCol>
                <a:gridCol w="3408933">
                  <a:extLst>
                    <a:ext uri="{9D8B030D-6E8A-4147-A177-3AD203B41FA5}">
                      <a16:colId xmlns:a16="http://schemas.microsoft.com/office/drawing/2014/main" xmlns="" val="20002"/>
                    </a:ext>
                  </a:extLst>
                </a:gridCol>
              </a:tblGrid>
              <a:tr h="40385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lt1"/>
                          </a:solidFill>
                        </a:rPr>
                        <a:t>Asignatura / Ámbito</a:t>
                      </a:r>
                      <a:endParaRPr sz="1400" b="1" u="none" strike="noStrike" cap="none">
                        <a:solidFill>
                          <a:schemeClr val="lt1"/>
                        </a:solidFil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8C0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lt1"/>
                          </a:solidFill>
                        </a:rPr>
                        <a:t>% Promedio NT1 - PRE-KINDER</a:t>
                      </a:r>
                      <a:endParaRPr sz="1400" b="1" u="none" strike="noStrike" cap="none">
                        <a:solidFill>
                          <a:schemeClr val="lt1"/>
                        </a:solidFil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8C0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lt1"/>
                          </a:solidFill>
                        </a:rPr>
                        <a:t>% Promedio NT2 - KINDER</a:t>
                      </a:r>
                      <a:endParaRPr sz="1400" b="1" u="none" strike="noStrike" cap="none">
                        <a:solidFill>
                          <a:schemeClr val="lt1"/>
                        </a:solidFil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8C06"/>
                    </a:solidFill>
                  </a:tcPr>
                </a:tc>
                <a:extLst>
                  <a:ext uri="{0D108BD9-81ED-4DB2-BD59-A6C34878D82A}">
                    <a16:rowId xmlns:a16="http://schemas.microsoft.com/office/drawing/2014/main" xmlns="" val="10000"/>
                  </a:ext>
                </a:extLst>
              </a:tr>
              <a:tr h="443325">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Lenguaje Verbal</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96%</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86%</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474800">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Pensamiento Matemático</a:t>
                      </a:r>
                      <a:endParaRPr sz="1400" b="1" i="1" u="none" strike="noStrike" cap="none">
                        <a:solidFill>
                          <a:srgbClr val="783F04"/>
                        </a:solidFill>
                        <a:latin typeface="Arial"/>
                        <a:ea typeface="Arial"/>
                        <a:cs typeface="Arial"/>
                        <a:sym typeface="Aria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95%</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85%</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443325">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Exp. Entorno Natural</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96%</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86%</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443325">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Com. Entorno Sociocultural</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89%</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88%</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443325">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Lenguajes Artísticos</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95%</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86%</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r h="443325">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Inglés</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91%</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88%</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6"/>
                  </a:ext>
                </a:extLst>
              </a:tr>
              <a:tr h="434350">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Corporalidad y Movimiento</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97%</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95%</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7"/>
                  </a:ext>
                </a:extLst>
              </a:tr>
              <a:tr h="367675">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Corporalidad y Movimiento (Ed. Física)</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92%</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93%</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8"/>
                  </a:ext>
                </a:extLst>
              </a:tr>
              <a:tr h="451700">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Identidad y Autonomía</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97%</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94%</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9"/>
                  </a:ext>
                </a:extLst>
              </a:tr>
              <a:tr h="451700">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Convivencia y Ciudadanía</a:t>
                      </a:r>
                      <a:endParaRPr sz="1400" u="none" strike="noStrike" cap="none"/>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96%</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a:t>95%</a:t>
                      </a:r>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10"/>
                  </a:ext>
                </a:extLst>
              </a:tr>
              <a:tr h="449575">
                <a:tc>
                  <a:txBody>
                    <a:bodyPr/>
                    <a:lstStyle/>
                    <a:p>
                      <a:pPr marL="0" marR="0" lvl="0" indent="0" algn="l" rtl="0">
                        <a:lnSpc>
                          <a:spcPct val="100000"/>
                        </a:lnSpc>
                        <a:spcBef>
                          <a:spcPts val="0"/>
                        </a:spcBef>
                        <a:spcAft>
                          <a:spcPts val="0"/>
                        </a:spcAft>
                        <a:buClr>
                          <a:srgbClr val="000000"/>
                        </a:buClr>
                        <a:buSzPts val="3000"/>
                        <a:buFont typeface="Arial"/>
                        <a:buNone/>
                      </a:pPr>
                      <a:r>
                        <a:rPr lang="es-CL" sz="3000" b="1" u="none" strike="noStrike" cap="none">
                          <a:solidFill>
                            <a:srgbClr val="C00000"/>
                          </a:solidFill>
                        </a:rPr>
                        <a:t>PROMEDIO </a:t>
                      </a:r>
                      <a:endParaRPr sz="3000" b="1" u="none" strike="noStrike" cap="none">
                        <a:solidFill>
                          <a:srgbClr val="C00000"/>
                        </a:solidFil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sz="3000" b="1">
                          <a:solidFill>
                            <a:schemeClr val="accent2"/>
                          </a:solidFill>
                        </a:rPr>
                        <a:t>94%</a:t>
                      </a:r>
                      <a:endParaRPr sz="3000" b="1">
                        <a:solidFill>
                          <a:schemeClr val="accent2"/>
                        </a:solidFil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sz="3000" b="1">
                          <a:solidFill>
                            <a:schemeClr val="accent2"/>
                          </a:solidFill>
                        </a:rPr>
                        <a:t>90%</a:t>
                      </a:r>
                      <a:endParaRPr sz="3000" b="1">
                        <a:solidFill>
                          <a:schemeClr val="accent2"/>
                        </a:solidFill>
                      </a:endParaRPr>
                    </a:p>
                  </a:txBody>
                  <a:tcPr marL="127000" marR="127000" marT="95250" marB="952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29182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400" b="1" dirty="0" smtClean="0"/>
              <a:t>RESULTADOS SIMCE 2023</a:t>
            </a:r>
            <a:endParaRPr lang="es-CL" sz="2400"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01104" y="2689413"/>
            <a:ext cx="8527843" cy="215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180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noGrp="1"/>
          </p:cNvSpPr>
          <p:nvPr>
            <p:ph type="title"/>
          </p:nvPr>
        </p:nvSpPr>
        <p:spPr>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3600" b="1" dirty="0" smtClean="0"/>
              <a:t>EXCELENCIA ACADÉMICA</a:t>
            </a:r>
            <a:endParaRPr lang="es-CL" sz="3600" b="1" dirty="0"/>
          </a:p>
        </p:txBody>
      </p:sp>
      <p:sp>
        <p:nvSpPr>
          <p:cNvPr id="7" name="6 Marcador de contenido"/>
          <p:cNvSpPr>
            <a:spLocks noGrp="1"/>
          </p:cNvSpPr>
          <p:nvPr>
            <p:ph sz="quarter" idx="1"/>
          </p:nvPr>
        </p:nvSpPr>
        <p:spPr>
          <a:xfrm>
            <a:off x="609600" y="1600200"/>
            <a:ext cx="9956800" cy="3801041"/>
          </a:xfrm>
          <a:prstGeom prst="rect">
            <a:avLst/>
          </a:prstGeom>
        </p:spPr>
        <p:txBody>
          <a:bodyPr wrap="square">
            <a:spAutoFit/>
          </a:bodyPr>
          <a:lstStyle/>
          <a:p>
            <a:pPr marL="0" lvl="0" indent="0" algn="just" eaLnBrk="0" hangingPunct="0">
              <a:buNone/>
            </a:pPr>
            <a:r>
              <a:rPr lang="es-CL" altLang="es-CL" sz="1400" dirty="0">
                <a:solidFill>
                  <a:srgbClr val="293241"/>
                </a:solidFill>
                <a:latin typeface="Helvetica"/>
                <a:cs typeface="Arial" pitchFamily="34" charset="0"/>
              </a:rPr>
              <a:t>El Colegio del Sagrado Corazón se enorgullece en informar a la comunidad que ha sido PREMIADO con la Excelencia Académica 2024- 2025, a través del Sistema Nacional de Evaluación de Desempeño (SNED), en un 100%.</a:t>
            </a:r>
          </a:p>
          <a:p>
            <a:pPr lvl="0" algn="just" eaLnBrk="0" hangingPunct="0"/>
            <a:endParaRPr lang="es-CL" altLang="es-CL" sz="1400" dirty="0">
              <a:solidFill>
                <a:srgbClr val="293241"/>
              </a:solidFill>
              <a:latin typeface="Helvetica"/>
              <a:cs typeface="Arial" pitchFamily="34" charset="0"/>
            </a:endParaRPr>
          </a:p>
          <a:p>
            <a:pPr marL="0" lvl="0" indent="0" algn="just" eaLnBrk="0" hangingPunct="0">
              <a:buNone/>
            </a:pPr>
            <a:r>
              <a:rPr lang="es-CL" altLang="es-CL" sz="1400" dirty="0">
                <a:solidFill>
                  <a:srgbClr val="293241"/>
                </a:solidFill>
                <a:latin typeface="Helvetica"/>
                <a:cs typeface="Arial" pitchFamily="34" charset="0"/>
              </a:rPr>
              <a:t>Los aspectos a evaluar son</a:t>
            </a:r>
            <a:r>
              <a:rPr lang="es-CL" altLang="es-CL" sz="1400" dirty="0" smtClean="0">
                <a:solidFill>
                  <a:srgbClr val="293241"/>
                </a:solidFill>
                <a:latin typeface="Helvetica"/>
                <a:cs typeface="Arial" pitchFamily="34" charset="0"/>
              </a:rPr>
              <a:t>:</a:t>
            </a:r>
          </a:p>
          <a:p>
            <a:pPr lvl="0" algn="just" eaLnBrk="0" hangingPunct="0"/>
            <a:endParaRPr lang="es-CL" altLang="es-CL" sz="1400" dirty="0">
              <a:solidFill>
                <a:srgbClr val="293241"/>
              </a:solidFill>
              <a:latin typeface="Helvetica"/>
              <a:cs typeface="Arial" pitchFamily="34" charset="0"/>
            </a:endParaRPr>
          </a:p>
          <a:p>
            <a:pPr lvl="0" algn="just" eaLnBrk="0" hangingPunct="0">
              <a:buFontTx/>
              <a:buAutoNum type="arabicPeriod"/>
            </a:pPr>
            <a:r>
              <a:rPr lang="es-CL" altLang="es-CL" sz="1400" b="1" dirty="0">
                <a:solidFill>
                  <a:srgbClr val="293241"/>
                </a:solidFill>
                <a:latin typeface="Helvetica"/>
                <a:cs typeface="Arial" pitchFamily="34" charset="0"/>
              </a:rPr>
              <a:t>Efectividad</a:t>
            </a:r>
            <a:r>
              <a:rPr lang="es-CL" altLang="es-CL" sz="1400" dirty="0">
                <a:solidFill>
                  <a:srgbClr val="293241"/>
                </a:solidFill>
                <a:latin typeface="Helvetica"/>
                <a:cs typeface="Arial" pitchFamily="34" charset="0"/>
              </a:rPr>
              <a:t>: Consiste en el resultado educativo obtenido por el establecimiento que mide a través del promedio SIMCE en todos los subsectores de aprendizaje. </a:t>
            </a:r>
          </a:p>
          <a:p>
            <a:pPr lvl="0" algn="just" eaLnBrk="0" hangingPunct="0">
              <a:buFontTx/>
              <a:buAutoNum type="arabicPeriod" startAt="2"/>
            </a:pPr>
            <a:r>
              <a:rPr lang="es-CL" altLang="es-CL" sz="1400" b="1" dirty="0">
                <a:solidFill>
                  <a:srgbClr val="293241"/>
                </a:solidFill>
                <a:latin typeface="Helvetica"/>
                <a:cs typeface="Arial" pitchFamily="34" charset="0"/>
              </a:rPr>
              <a:t>Superación</a:t>
            </a:r>
            <a:r>
              <a:rPr lang="es-CL" altLang="es-CL" sz="1400" dirty="0">
                <a:solidFill>
                  <a:srgbClr val="293241"/>
                </a:solidFill>
                <a:latin typeface="Helvetica"/>
                <a:cs typeface="Arial" pitchFamily="34" charset="0"/>
              </a:rPr>
              <a:t>: Corresponde a las diferencias de logro obtenidos en el tiempo por el establecimiento educacional</a:t>
            </a:r>
            <a:r>
              <a:rPr lang="es-CL" altLang="es-CL" sz="1400" dirty="0" smtClean="0">
                <a:solidFill>
                  <a:srgbClr val="293241"/>
                </a:solidFill>
                <a:latin typeface="Helvetica"/>
                <a:cs typeface="Arial" pitchFamily="34" charset="0"/>
              </a:rPr>
              <a:t>.</a:t>
            </a:r>
            <a:endParaRPr lang="es-CL" altLang="es-CL" sz="1400" dirty="0">
              <a:solidFill>
                <a:srgbClr val="293241"/>
              </a:solidFill>
              <a:latin typeface="Helvetica"/>
              <a:cs typeface="Arial" pitchFamily="34" charset="0"/>
            </a:endParaRPr>
          </a:p>
          <a:p>
            <a:pPr lvl="0" algn="just" eaLnBrk="0" hangingPunct="0">
              <a:buFontTx/>
              <a:buAutoNum type="arabicPeriod" startAt="3"/>
            </a:pPr>
            <a:r>
              <a:rPr lang="es-CL" altLang="es-CL" sz="1400" b="1" dirty="0">
                <a:solidFill>
                  <a:srgbClr val="293241"/>
                </a:solidFill>
                <a:latin typeface="Helvetica"/>
                <a:cs typeface="Arial" pitchFamily="34" charset="0"/>
              </a:rPr>
              <a:t>Iniciativa</a:t>
            </a:r>
            <a:r>
              <a:rPr lang="es-CL" altLang="es-CL" sz="1400" dirty="0">
                <a:solidFill>
                  <a:srgbClr val="293241"/>
                </a:solidFill>
                <a:latin typeface="Helvetica"/>
                <a:cs typeface="Arial" pitchFamily="34" charset="0"/>
              </a:rPr>
              <a:t>: Capacidad para incorporar innovaciones educativas y comprometer el apoyo de agentes externos en su quehacer pedagógico</a:t>
            </a:r>
            <a:r>
              <a:rPr lang="es-CL" altLang="es-CL" sz="1400" dirty="0" smtClean="0">
                <a:solidFill>
                  <a:srgbClr val="293241"/>
                </a:solidFill>
                <a:latin typeface="Helvetica"/>
                <a:cs typeface="Arial" pitchFamily="34" charset="0"/>
              </a:rPr>
              <a:t>.</a:t>
            </a:r>
            <a:endParaRPr lang="es-CL" altLang="es-CL" sz="1400" dirty="0">
              <a:solidFill>
                <a:srgbClr val="293241"/>
              </a:solidFill>
              <a:latin typeface="Helvetica"/>
              <a:cs typeface="Arial" pitchFamily="34" charset="0"/>
            </a:endParaRPr>
          </a:p>
          <a:p>
            <a:pPr lvl="0" algn="just" eaLnBrk="0" hangingPunct="0">
              <a:buFontTx/>
              <a:buAutoNum type="arabicPeriod" startAt="4"/>
            </a:pPr>
            <a:r>
              <a:rPr lang="es-CL" altLang="es-CL" sz="1400" b="1" dirty="0">
                <a:solidFill>
                  <a:srgbClr val="293241"/>
                </a:solidFill>
                <a:latin typeface="Helvetica"/>
                <a:cs typeface="Arial" pitchFamily="34" charset="0"/>
              </a:rPr>
              <a:t>Mejoramiento</a:t>
            </a:r>
            <a:r>
              <a:rPr lang="es-CL" altLang="es-CL" sz="1400" dirty="0">
                <a:solidFill>
                  <a:srgbClr val="293241"/>
                </a:solidFill>
                <a:latin typeface="Helvetica"/>
                <a:cs typeface="Arial" pitchFamily="34" charset="0"/>
              </a:rPr>
              <a:t> de las condiciones de trabajo y adecuado funcionamiento del establecimiento</a:t>
            </a:r>
            <a:r>
              <a:rPr lang="es-CL" altLang="es-CL" sz="1400" dirty="0" smtClean="0">
                <a:solidFill>
                  <a:srgbClr val="293241"/>
                </a:solidFill>
                <a:latin typeface="Helvetica"/>
                <a:cs typeface="Arial" pitchFamily="34" charset="0"/>
              </a:rPr>
              <a:t>.</a:t>
            </a:r>
            <a:endParaRPr lang="es-CL" altLang="es-CL" sz="1400" dirty="0">
              <a:solidFill>
                <a:srgbClr val="293241"/>
              </a:solidFill>
              <a:latin typeface="Helvetica"/>
              <a:cs typeface="Arial" pitchFamily="34" charset="0"/>
            </a:endParaRPr>
          </a:p>
          <a:p>
            <a:pPr lvl="0" algn="just" eaLnBrk="0" hangingPunct="0">
              <a:buFontTx/>
              <a:buAutoNum type="arabicPeriod" startAt="5"/>
            </a:pPr>
            <a:r>
              <a:rPr lang="es-CL" altLang="es-CL" sz="1400" b="1" dirty="0">
                <a:solidFill>
                  <a:srgbClr val="293241"/>
                </a:solidFill>
                <a:latin typeface="Helvetica"/>
                <a:cs typeface="Arial" pitchFamily="34" charset="0"/>
              </a:rPr>
              <a:t>Igualdad de oportunidades</a:t>
            </a:r>
            <a:r>
              <a:rPr lang="es-CL" altLang="es-CL" sz="1400" dirty="0">
                <a:solidFill>
                  <a:srgbClr val="293241"/>
                </a:solidFill>
                <a:latin typeface="Helvetica"/>
                <a:cs typeface="Arial" pitchFamily="34" charset="0"/>
              </a:rPr>
              <a:t>: Mide el grado de accesibilidad y permanencia de la población escolar en el establecimiento educacional y la integración de grupos con dificultades de aprendizaje</a:t>
            </a:r>
            <a:r>
              <a:rPr lang="es-CL" altLang="es-CL" sz="1400" dirty="0" smtClean="0">
                <a:solidFill>
                  <a:srgbClr val="293241"/>
                </a:solidFill>
                <a:latin typeface="Helvetica"/>
                <a:cs typeface="Arial" pitchFamily="34" charset="0"/>
              </a:rPr>
              <a:t>.</a:t>
            </a:r>
            <a:endParaRPr lang="es-CL" altLang="es-CL" sz="1400" dirty="0">
              <a:solidFill>
                <a:srgbClr val="293241"/>
              </a:solidFill>
              <a:latin typeface="Helvetica"/>
              <a:cs typeface="Arial" pitchFamily="34" charset="0"/>
            </a:endParaRPr>
          </a:p>
          <a:p>
            <a:pPr lvl="0" algn="just" eaLnBrk="0" hangingPunct="0">
              <a:buFontTx/>
              <a:buAutoNum type="arabicPeriod" startAt="6"/>
            </a:pPr>
            <a:r>
              <a:rPr lang="es-CL" altLang="es-CL" sz="1400" b="1" dirty="0">
                <a:solidFill>
                  <a:srgbClr val="293241"/>
                </a:solidFill>
                <a:latin typeface="Helvetica"/>
                <a:cs typeface="Arial" pitchFamily="34" charset="0"/>
              </a:rPr>
              <a:t>Integración</a:t>
            </a:r>
            <a:r>
              <a:rPr lang="es-CL" altLang="es-CL" sz="1400" dirty="0">
                <a:solidFill>
                  <a:srgbClr val="293241"/>
                </a:solidFill>
                <a:latin typeface="Helvetica"/>
                <a:cs typeface="Arial" pitchFamily="34" charset="0"/>
              </a:rPr>
              <a:t> y participación de profesores, padres y apoderados en el proyecto educativo del establecimiento.</a:t>
            </a:r>
          </a:p>
        </p:txBody>
      </p:sp>
    </p:spTree>
    <p:extLst>
      <p:ext uri="{BB962C8B-B14F-4D97-AF65-F5344CB8AC3E}">
        <p14:creationId xmlns:p14="http://schemas.microsoft.com/office/powerpoint/2010/main" val="1068627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1679509" y="1196753"/>
            <a:ext cx="9793088" cy="1512168"/>
          </a:xfrm>
        </p:spPr>
        <p:style>
          <a:lnRef idx="1">
            <a:schemeClr val="accent1"/>
          </a:lnRef>
          <a:fillRef idx="2">
            <a:schemeClr val="accent1"/>
          </a:fillRef>
          <a:effectRef idx="1">
            <a:schemeClr val="accent1"/>
          </a:effectRef>
          <a:fontRef idx="minor">
            <a:schemeClr val="dk1"/>
          </a:fontRef>
        </p:style>
        <p:txBody>
          <a:bodyPr/>
          <a:lstStyle/>
          <a:p>
            <a:pPr algn="ctr" eaLnBrk="1" hangingPunct="1"/>
            <a:r>
              <a:rPr lang="es-ES" sz="4000" b="0" dirty="0">
                <a:solidFill>
                  <a:schemeClr val="tx1"/>
                </a:solidFill>
                <a:latin typeface="Calibri" pitchFamily="34" charset="0"/>
                <a:cs typeface="Calibri" pitchFamily="34" charset="0"/>
              </a:rPr>
              <a:t>TRABAJOS </a:t>
            </a:r>
            <a:br>
              <a:rPr lang="es-ES" sz="4000" b="0" dirty="0">
                <a:solidFill>
                  <a:schemeClr val="tx1"/>
                </a:solidFill>
                <a:latin typeface="Calibri" pitchFamily="34" charset="0"/>
                <a:cs typeface="Calibri" pitchFamily="34" charset="0"/>
              </a:rPr>
            </a:br>
            <a:endParaRPr lang="es-ES" sz="40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504403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4294967295"/>
          </p:nvPr>
        </p:nvSpPr>
        <p:spPr>
          <a:xfrm>
            <a:off x="1007435" y="-99392"/>
            <a:ext cx="11184565" cy="5904657"/>
          </a:xfrm>
          <a:prstGeom prst="rect">
            <a:avLst/>
          </a:prstGeom>
        </p:spPr>
        <p:txBody>
          <a:bodyPr>
            <a:normAutofit/>
          </a:bodyPr>
          <a:lstStyle/>
          <a:p>
            <a:pPr>
              <a:buNone/>
            </a:pPr>
            <a:endParaRPr lang="es-CL" sz="800" b="1" dirty="0"/>
          </a:p>
          <a:p>
            <a:pPr marL="45720" indent="0">
              <a:buNone/>
            </a:pPr>
            <a:endParaRPr lang="es-ES" sz="2400" b="1" dirty="0"/>
          </a:p>
        </p:txBody>
      </p:sp>
      <p:sp>
        <p:nvSpPr>
          <p:cNvPr id="4" name="AutoShape 2">
            <a:extLst>
              <a:ext uri="{FF2B5EF4-FFF2-40B4-BE49-F238E27FC236}">
                <a16:creationId xmlns="" xmlns:a16="http://schemas.microsoft.com/office/drawing/2014/main" id="{8BCFDD45-52F8-AFB9-2429-3C4699829239}"/>
              </a:ext>
            </a:extLst>
          </p:cNvPr>
          <p:cNvSpPr>
            <a:spLocks noChangeAspect="1" noChangeArrowheads="1"/>
          </p:cNvSpPr>
          <p:nvPr/>
        </p:nvSpPr>
        <p:spPr bwMode="auto">
          <a:xfrm>
            <a:off x="5892800" y="3276600"/>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 name="Imagen 6">
            <a:extLst>
              <a:ext uri="{FF2B5EF4-FFF2-40B4-BE49-F238E27FC236}">
                <a16:creationId xmlns="" xmlns:a16="http://schemas.microsoft.com/office/drawing/2014/main" id="{C6D456F2-9DBB-857A-64AC-53CED74D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7" y="21352"/>
            <a:ext cx="5929620" cy="6858000"/>
          </a:xfrm>
          <a:prstGeom prst="rect">
            <a:avLst/>
          </a:prstGeom>
        </p:spPr>
      </p:pic>
      <p:sp>
        <p:nvSpPr>
          <p:cNvPr id="9" name="CuadroTexto 8">
            <a:extLst>
              <a:ext uri="{FF2B5EF4-FFF2-40B4-BE49-F238E27FC236}">
                <a16:creationId xmlns="" xmlns:a16="http://schemas.microsoft.com/office/drawing/2014/main" id="{1409107F-C22E-A903-A872-536EF36EDF97}"/>
              </a:ext>
            </a:extLst>
          </p:cNvPr>
          <p:cNvSpPr txBox="1"/>
          <p:nvPr/>
        </p:nvSpPr>
        <p:spPr>
          <a:xfrm>
            <a:off x="1007435" y="2492897"/>
            <a:ext cx="3360373" cy="830997"/>
          </a:xfrm>
          <a:prstGeom prst="rect">
            <a:avLst/>
          </a:prstGeom>
          <a:noFill/>
        </p:spPr>
        <p:txBody>
          <a:bodyPr wrap="square" rtlCol="0">
            <a:spAutoFit/>
          </a:bodyPr>
          <a:lstStyle/>
          <a:p>
            <a:r>
              <a:rPr lang="es-CL" sz="2400" dirty="0"/>
              <a:t>Enrejado de ventanas de alitas</a:t>
            </a:r>
          </a:p>
        </p:txBody>
      </p:sp>
    </p:spTree>
    <p:extLst>
      <p:ext uri="{BB962C8B-B14F-4D97-AF65-F5344CB8AC3E}">
        <p14:creationId xmlns:p14="http://schemas.microsoft.com/office/powerpoint/2010/main" val="132760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E4C92E84-2534-EDC1-E8BB-8D4CB085731B}"/>
              </a:ext>
            </a:extLst>
          </p:cNvPr>
          <p:cNvSpPr>
            <a:spLocks noGrp="1"/>
          </p:cNvSpPr>
          <p:nvPr>
            <p:ph type="title"/>
          </p:nvPr>
        </p:nvSpPr>
        <p:spPr>
          <a:xfrm>
            <a:off x="1118794" y="2209801"/>
            <a:ext cx="4848113" cy="1258493"/>
          </a:xfrm>
        </p:spPr>
        <p:txBody>
          <a:bodyPr/>
          <a:lstStyle/>
          <a:p>
            <a:pPr marL="0" indent="0">
              <a:buNone/>
            </a:pPr>
            <a:r>
              <a:rPr lang="en-US" dirty="0"/>
              <a:t>Lineas en gimnasio </a:t>
            </a:r>
          </a:p>
        </p:txBody>
      </p:sp>
      <p:pic>
        <p:nvPicPr>
          <p:cNvPr id="5" name="Imagen 4">
            <a:extLst>
              <a:ext uri="{FF2B5EF4-FFF2-40B4-BE49-F238E27FC236}">
                <a16:creationId xmlns="" xmlns:a16="http://schemas.microsoft.com/office/drawing/2014/main" id="{9D9939C1-92F1-46F0-0E0E-11AC05F42F78}"/>
              </a:ext>
            </a:extLst>
          </p:cNvPr>
          <p:cNvPicPr>
            <a:picLocks noChangeAspect="1"/>
          </p:cNvPicPr>
          <p:nvPr/>
        </p:nvPicPr>
        <p:blipFill rotWithShape="1">
          <a:blip r:embed="rId2">
            <a:extLst>
              <a:ext uri="{28A0092B-C50C-407E-A947-70E740481C1C}">
                <a14:useLocalDpi xmlns:a14="http://schemas.microsoft.com/office/drawing/2010/main" val="0"/>
              </a:ext>
            </a:extLst>
          </a:blip>
          <a:srcRect l="47548" r="6287" b="-2"/>
          <a:stretch/>
        </p:blipFill>
        <p:spPr>
          <a:xfrm>
            <a:off x="6124688" y="731520"/>
            <a:ext cx="5356113" cy="4894730"/>
          </a:xfrm>
          <a:prstGeom prst="rect">
            <a:avLst/>
          </a:prstGeom>
          <a:noFill/>
        </p:spPr>
      </p:pic>
    </p:spTree>
    <p:extLst>
      <p:ext uri="{BB962C8B-B14F-4D97-AF65-F5344CB8AC3E}">
        <p14:creationId xmlns:p14="http://schemas.microsoft.com/office/powerpoint/2010/main" val="3033822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906A56A8-25B0-DA30-6F62-56D15D1A3513}"/>
              </a:ext>
            </a:extLst>
          </p:cNvPr>
          <p:cNvSpPr>
            <a:spLocks noGrp="1"/>
          </p:cNvSpPr>
          <p:nvPr>
            <p:ph type="title"/>
          </p:nvPr>
        </p:nvSpPr>
        <p:spPr>
          <a:xfrm>
            <a:off x="1118794" y="2209801"/>
            <a:ext cx="4848113" cy="1258493"/>
          </a:xfrm>
        </p:spPr>
        <p:txBody>
          <a:bodyPr/>
          <a:lstStyle/>
          <a:p>
            <a:pPr marL="0" indent="0">
              <a:buNone/>
            </a:pPr>
            <a:r>
              <a:rPr lang="en-US" dirty="0"/>
              <a:t>Limpieza de vidrios</a:t>
            </a:r>
          </a:p>
        </p:txBody>
      </p:sp>
      <p:pic>
        <p:nvPicPr>
          <p:cNvPr id="5" name="Imagen 4">
            <a:extLst>
              <a:ext uri="{FF2B5EF4-FFF2-40B4-BE49-F238E27FC236}">
                <a16:creationId xmlns="" xmlns:a16="http://schemas.microsoft.com/office/drawing/2014/main" id="{61988A7E-5B37-67B5-E178-1A9E7B01F461}"/>
              </a:ext>
            </a:extLst>
          </p:cNvPr>
          <p:cNvPicPr>
            <a:picLocks noChangeAspect="1"/>
          </p:cNvPicPr>
          <p:nvPr/>
        </p:nvPicPr>
        <p:blipFill rotWithShape="1">
          <a:blip r:embed="rId2">
            <a:extLst>
              <a:ext uri="{28A0092B-C50C-407E-A947-70E740481C1C}">
                <a14:useLocalDpi xmlns:a14="http://schemas.microsoft.com/office/drawing/2010/main" val="0"/>
              </a:ext>
            </a:extLst>
          </a:blip>
          <a:srcRect t="7087" r="-2" b="1525"/>
          <a:stretch/>
        </p:blipFill>
        <p:spPr>
          <a:xfrm>
            <a:off x="6124688" y="731520"/>
            <a:ext cx="5356113" cy="4894730"/>
          </a:xfrm>
          <a:prstGeom prst="rect">
            <a:avLst/>
          </a:prstGeom>
          <a:noFill/>
        </p:spPr>
      </p:pic>
    </p:spTree>
    <p:extLst>
      <p:ext uri="{BB962C8B-B14F-4D97-AF65-F5344CB8AC3E}">
        <p14:creationId xmlns:p14="http://schemas.microsoft.com/office/powerpoint/2010/main" val="687383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E89973F-1B4E-B716-F162-6815BDDF572B}"/>
              </a:ext>
            </a:extLst>
          </p:cNvPr>
          <p:cNvSpPr>
            <a:spLocks noGrp="1"/>
          </p:cNvSpPr>
          <p:nvPr>
            <p:ph type="title"/>
          </p:nvPr>
        </p:nvSpPr>
        <p:spPr>
          <a:xfrm>
            <a:off x="1118794" y="2209801"/>
            <a:ext cx="4848113" cy="1258493"/>
          </a:xfrm>
        </p:spPr>
        <p:txBody>
          <a:bodyPr/>
          <a:lstStyle/>
          <a:p>
            <a:pPr marL="0" indent="0">
              <a:buNone/>
            </a:pPr>
            <a:r>
              <a:rPr lang="en-US" dirty="0"/>
              <a:t>Entretecho alitas</a:t>
            </a:r>
          </a:p>
        </p:txBody>
      </p:sp>
      <p:pic>
        <p:nvPicPr>
          <p:cNvPr id="5" name="Imagen 4">
            <a:extLst>
              <a:ext uri="{FF2B5EF4-FFF2-40B4-BE49-F238E27FC236}">
                <a16:creationId xmlns="" xmlns:a16="http://schemas.microsoft.com/office/drawing/2014/main" id="{5056FAF0-BF3C-BF66-21E2-30FA30FA5E83}"/>
              </a:ext>
            </a:extLst>
          </p:cNvPr>
          <p:cNvPicPr>
            <a:picLocks noChangeAspect="1"/>
          </p:cNvPicPr>
          <p:nvPr/>
        </p:nvPicPr>
        <p:blipFill rotWithShape="1">
          <a:blip r:embed="rId2">
            <a:extLst>
              <a:ext uri="{28A0092B-C50C-407E-A947-70E740481C1C}">
                <a14:useLocalDpi xmlns:a14="http://schemas.microsoft.com/office/drawing/2010/main" val="0"/>
              </a:ext>
            </a:extLst>
          </a:blip>
          <a:srcRect l="49593" r="4242" b="-2"/>
          <a:stretch/>
        </p:blipFill>
        <p:spPr>
          <a:xfrm>
            <a:off x="6124688" y="731520"/>
            <a:ext cx="5356113" cy="4894730"/>
          </a:xfrm>
          <a:prstGeom prst="rect">
            <a:avLst/>
          </a:prstGeom>
          <a:noFill/>
        </p:spPr>
      </p:pic>
    </p:spTree>
    <p:extLst>
      <p:ext uri="{BB962C8B-B14F-4D97-AF65-F5344CB8AC3E}">
        <p14:creationId xmlns:p14="http://schemas.microsoft.com/office/powerpoint/2010/main" val="134314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62120" y="219920"/>
            <a:ext cx="11239018" cy="689693"/>
          </a:xfrm>
          <a:solidFill>
            <a:schemeClr val="accent1">
              <a:lumMod val="20000"/>
              <a:lumOff val="80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ctr"/>
            <a:r>
              <a:rPr lang="es-ES" sz="3200" dirty="0">
                <a:solidFill>
                  <a:srgbClr val="C00000"/>
                </a:solidFill>
                <a:latin typeface="AkayaKanadaka" panose="02010502080401010103" pitchFamily="2" charset="77"/>
                <a:cs typeface="AkayaKanadaka" panose="02010502080401010103" pitchFamily="2" charset="77"/>
              </a:rPr>
              <a:t>CAMBIOS 2024</a:t>
            </a:r>
            <a:endParaRPr lang="es-CL" sz="3200" dirty="0">
              <a:solidFill>
                <a:srgbClr val="C00000"/>
              </a:solidFill>
              <a:latin typeface="AkayaKanadaka" panose="02010502080401010103" pitchFamily="2" charset="77"/>
              <a:cs typeface="AkayaKanadaka" panose="02010502080401010103" pitchFamily="2" charset="77"/>
            </a:endParaRPr>
          </a:p>
        </p:txBody>
      </p:sp>
      <p:sp>
        <p:nvSpPr>
          <p:cNvPr id="3" name="2 Marcador de contenido"/>
          <p:cNvSpPr>
            <a:spLocks noGrp="1"/>
          </p:cNvSpPr>
          <p:nvPr>
            <p:ph sz="quarter" idx="1"/>
          </p:nvPr>
        </p:nvSpPr>
        <p:spPr>
          <a:xfrm>
            <a:off x="1991544" y="909613"/>
            <a:ext cx="8496944" cy="4032777"/>
          </a:xfrm>
        </p:spPr>
        <p:txBody>
          <a:bodyPr>
            <a:normAutofit/>
          </a:bodyPr>
          <a:lstStyle/>
          <a:p>
            <a:pPr>
              <a:buNone/>
            </a:pPr>
            <a:r>
              <a:rPr lang="es-CL" b="1" dirty="0"/>
              <a:t> </a:t>
            </a:r>
          </a:p>
          <a:p>
            <a:r>
              <a:rPr lang="es-ES" b="1" dirty="0">
                <a:latin typeface="AkayaKanadaka" panose="02010502080401010103" pitchFamily="2" charset="77"/>
                <a:cs typeface="AkayaKanadaka" panose="02010502080401010103" pitchFamily="2" charset="77"/>
              </a:rPr>
              <a:t>Unidad Técnico Pedagógica:</a:t>
            </a:r>
          </a:p>
          <a:p>
            <a:pPr marL="45720" indent="0">
              <a:buNone/>
            </a:pPr>
            <a:endParaRPr lang="es-ES" sz="2000" b="1" dirty="0"/>
          </a:p>
          <a:p>
            <a:pPr marL="45720" indent="0">
              <a:buNone/>
            </a:pPr>
            <a:endParaRPr lang="es-ES" sz="2000" b="1" dirty="0"/>
          </a:p>
          <a:p>
            <a:pPr marL="45720" indent="0">
              <a:buNone/>
            </a:pPr>
            <a:endParaRPr lang="es-ES" sz="2000" dirty="0"/>
          </a:p>
          <a:p>
            <a:pPr marL="45720" indent="0">
              <a:buNone/>
            </a:pPr>
            <a:endParaRPr lang="es-ES" b="1" dirty="0"/>
          </a:p>
          <a:p>
            <a:pPr>
              <a:buNone/>
            </a:pPr>
            <a:endParaRPr lang="es-CL" sz="2800" dirty="0"/>
          </a:p>
          <a:p>
            <a:endParaRPr lang="es-CL" dirty="0"/>
          </a:p>
        </p:txBody>
      </p:sp>
      <p:sp>
        <p:nvSpPr>
          <p:cNvPr id="9" name="Rectángulo redondeado 8">
            <a:extLst>
              <a:ext uri="{FF2B5EF4-FFF2-40B4-BE49-F238E27FC236}">
                <a16:creationId xmlns="" xmlns:a16="http://schemas.microsoft.com/office/drawing/2014/main" id="{8A966B93-3477-9BD1-3864-078F9F5B446E}"/>
              </a:ext>
            </a:extLst>
          </p:cNvPr>
          <p:cNvSpPr/>
          <p:nvPr/>
        </p:nvSpPr>
        <p:spPr>
          <a:xfrm>
            <a:off x="4175432" y="2076971"/>
            <a:ext cx="3168352"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2400" b="1" dirty="0">
                <a:latin typeface="AkayaKanadaka" panose="02010502080401010103" pitchFamily="2" charset="77"/>
                <a:cs typeface="AkayaKanadaka" panose="02010502080401010103" pitchFamily="2" charset="77"/>
              </a:rPr>
              <a:t>Claudia Cid F.</a:t>
            </a:r>
          </a:p>
          <a:p>
            <a:pPr algn="ctr"/>
            <a:r>
              <a:rPr lang="es-CL" dirty="0">
                <a:latin typeface="AkayaKanadaka" panose="02010502080401010103" pitchFamily="2" charset="77"/>
                <a:cs typeface="AkayaKanadaka" panose="02010502080401010103" pitchFamily="2" charset="77"/>
              </a:rPr>
              <a:t>Sub Directora Académica</a:t>
            </a:r>
          </a:p>
        </p:txBody>
      </p:sp>
      <p:sp>
        <p:nvSpPr>
          <p:cNvPr id="10" name="Rectángulo redondeado 9">
            <a:extLst>
              <a:ext uri="{FF2B5EF4-FFF2-40B4-BE49-F238E27FC236}">
                <a16:creationId xmlns="" xmlns:a16="http://schemas.microsoft.com/office/drawing/2014/main" id="{13104E7D-54BF-B1B2-1EA3-7CF33E71C17E}"/>
              </a:ext>
            </a:extLst>
          </p:cNvPr>
          <p:cNvSpPr/>
          <p:nvPr/>
        </p:nvSpPr>
        <p:spPr>
          <a:xfrm>
            <a:off x="1991544" y="3409429"/>
            <a:ext cx="2435648" cy="9144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a:latin typeface="AkayaKanadaka" panose="02010502080401010103" pitchFamily="2" charset="77"/>
                <a:cs typeface="AkayaKanadaka" panose="02010502080401010103" pitchFamily="2" charset="77"/>
              </a:rPr>
              <a:t>Lorena Alarcón</a:t>
            </a:r>
          </a:p>
          <a:p>
            <a:pPr algn="ctr"/>
            <a:r>
              <a:rPr lang="es-CL" dirty="0">
                <a:latin typeface="AkayaKanadaka" panose="02010502080401010103" pitchFamily="2" charset="77"/>
                <a:cs typeface="AkayaKanadaka" panose="02010502080401010103" pitchFamily="2" charset="77"/>
              </a:rPr>
              <a:t>E. Media</a:t>
            </a:r>
          </a:p>
        </p:txBody>
      </p:sp>
      <p:sp>
        <p:nvSpPr>
          <p:cNvPr id="11" name="Rectángulo redondeado 10">
            <a:extLst>
              <a:ext uri="{FF2B5EF4-FFF2-40B4-BE49-F238E27FC236}">
                <a16:creationId xmlns="" xmlns:a16="http://schemas.microsoft.com/office/drawing/2014/main" id="{2378FFE2-79D8-9752-5051-37734AD7FF85}"/>
              </a:ext>
            </a:extLst>
          </p:cNvPr>
          <p:cNvSpPr/>
          <p:nvPr/>
        </p:nvSpPr>
        <p:spPr>
          <a:xfrm>
            <a:off x="4725776" y="3415901"/>
            <a:ext cx="2435647" cy="9144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err="1">
                <a:solidFill>
                  <a:srgbClr val="C00000"/>
                </a:solidFill>
                <a:latin typeface="AkayaKanadaka" panose="02010502080401010103" pitchFamily="2" charset="77"/>
                <a:cs typeface="AkayaKanadaka" panose="02010502080401010103" pitchFamily="2" charset="77"/>
              </a:rPr>
              <a:t>Carela</a:t>
            </a:r>
            <a:r>
              <a:rPr lang="es-CL" sz="2400" b="1" dirty="0">
                <a:solidFill>
                  <a:srgbClr val="C00000"/>
                </a:solidFill>
                <a:latin typeface="AkayaKanadaka" panose="02010502080401010103" pitchFamily="2" charset="77"/>
                <a:cs typeface="AkayaKanadaka" panose="02010502080401010103" pitchFamily="2" charset="77"/>
              </a:rPr>
              <a:t> Castillo</a:t>
            </a:r>
          </a:p>
          <a:p>
            <a:pPr algn="ctr"/>
            <a:r>
              <a:rPr lang="es-CL" dirty="0">
                <a:solidFill>
                  <a:srgbClr val="C00000"/>
                </a:solidFill>
                <a:latin typeface="AkayaKanadaka" panose="02010502080401010103" pitchFamily="2" charset="77"/>
                <a:cs typeface="AkayaKanadaka" panose="02010502080401010103" pitchFamily="2" charset="77"/>
              </a:rPr>
              <a:t>E. Media</a:t>
            </a:r>
          </a:p>
        </p:txBody>
      </p:sp>
      <p:sp>
        <p:nvSpPr>
          <p:cNvPr id="12" name="Rectángulo redondeado 11">
            <a:extLst>
              <a:ext uri="{FF2B5EF4-FFF2-40B4-BE49-F238E27FC236}">
                <a16:creationId xmlns="" xmlns:a16="http://schemas.microsoft.com/office/drawing/2014/main" id="{60BC90C3-486E-DB5D-0E39-9A4DF98506CD}"/>
              </a:ext>
            </a:extLst>
          </p:cNvPr>
          <p:cNvSpPr/>
          <p:nvPr/>
        </p:nvSpPr>
        <p:spPr>
          <a:xfrm>
            <a:off x="7610465" y="3429000"/>
            <a:ext cx="2094949"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a:solidFill>
                  <a:srgbClr val="C00000"/>
                </a:solidFill>
                <a:latin typeface="AkayaKanadaka" panose="02010502080401010103" pitchFamily="2" charset="77"/>
                <a:cs typeface="AkayaKanadaka" panose="02010502080401010103" pitchFamily="2" charset="77"/>
              </a:rPr>
              <a:t>Lorena Isla</a:t>
            </a:r>
          </a:p>
          <a:p>
            <a:pPr algn="ctr"/>
            <a:r>
              <a:rPr lang="es-CL" dirty="0">
                <a:solidFill>
                  <a:srgbClr val="C00000"/>
                </a:solidFill>
                <a:latin typeface="AkayaKanadaka" panose="02010502080401010103" pitchFamily="2" charset="77"/>
                <a:cs typeface="AkayaKanadaka" panose="02010502080401010103" pitchFamily="2" charset="77"/>
              </a:rPr>
              <a:t>Pre Básica/Básica</a:t>
            </a:r>
          </a:p>
        </p:txBody>
      </p:sp>
    </p:spTree>
    <p:extLst>
      <p:ext uri="{BB962C8B-B14F-4D97-AF65-F5344CB8AC3E}">
        <p14:creationId xmlns:p14="http://schemas.microsoft.com/office/powerpoint/2010/main" val="279466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6AA71993-AF12-7A78-DE7F-5BB70A8D12F4}"/>
              </a:ext>
            </a:extLst>
          </p:cNvPr>
          <p:cNvSpPr>
            <a:spLocks noGrp="1"/>
          </p:cNvSpPr>
          <p:nvPr>
            <p:ph type="title"/>
          </p:nvPr>
        </p:nvSpPr>
        <p:spPr>
          <a:xfrm>
            <a:off x="1118794" y="2209801"/>
            <a:ext cx="4848113" cy="1258493"/>
          </a:xfrm>
        </p:spPr>
        <p:txBody>
          <a:bodyPr/>
          <a:lstStyle/>
          <a:p>
            <a:pPr marL="0" indent="0">
              <a:buNone/>
            </a:pPr>
            <a:r>
              <a:rPr lang="en-US" sz="2400" dirty="0"/>
              <a:t>Cambio de piso, baño de Damas en recepción</a:t>
            </a:r>
          </a:p>
        </p:txBody>
      </p:sp>
      <p:pic>
        <p:nvPicPr>
          <p:cNvPr id="5" name="Imagen 4">
            <a:extLst>
              <a:ext uri="{FF2B5EF4-FFF2-40B4-BE49-F238E27FC236}">
                <a16:creationId xmlns="" xmlns:a16="http://schemas.microsoft.com/office/drawing/2014/main" id="{E1C63CD2-415F-35C1-AD67-0BCBA91406CF}"/>
              </a:ext>
            </a:extLst>
          </p:cNvPr>
          <p:cNvPicPr>
            <a:picLocks noChangeAspect="1"/>
          </p:cNvPicPr>
          <p:nvPr/>
        </p:nvPicPr>
        <p:blipFill rotWithShape="1">
          <a:blip r:embed="rId2">
            <a:extLst>
              <a:ext uri="{28A0092B-C50C-407E-A947-70E740481C1C}">
                <a14:useLocalDpi xmlns:a14="http://schemas.microsoft.com/office/drawing/2010/main" val="0"/>
              </a:ext>
            </a:extLst>
          </a:blip>
          <a:srcRect r="-2" b="8612"/>
          <a:stretch/>
        </p:blipFill>
        <p:spPr>
          <a:xfrm>
            <a:off x="6124688" y="731520"/>
            <a:ext cx="5356113" cy="4894730"/>
          </a:xfrm>
          <a:prstGeom prst="rect">
            <a:avLst/>
          </a:prstGeom>
          <a:noFill/>
        </p:spPr>
      </p:pic>
    </p:spTree>
    <p:extLst>
      <p:ext uri="{BB962C8B-B14F-4D97-AF65-F5344CB8AC3E}">
        <p14:creationId xmlns:p14="http://schemas.microsoft.com/office/powerpoint/2010/main" val="196935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385DF20B-E1D0-157F-1973-DA09AE3CD033}"/>
              </a:ext>
            </a:extLst>
          </p:cNvPr>
          <p:cNvSpPr>
            <a:spLocks noGrp="1"/>
          </p:cNvSpPr>
          <p:nvPr>
            <p:ph type="title"/>
          </p:nvPr>
        </p:nvSpPr>
        <p:spPr>
          <a:xfrm>
            <a:off x="1118794" y="2209801"/>
            <a:ext cx="4848113" cy="1258493"/>
          </a:xfrm>
        </p:spPr>
        <p:txBody>
          <a:bodyPr/>
          <a:lstStyle/>
          <a:p>
            <a:pPr marL="0" indent="0">
              <a:buNone/>
            </a:pPr>
            <a:r>
              <a:rPr lang="en-US" dirty="0"/>
              <a:t>Pintado peldaños de escaleras</a:t>
            </a:r>
          </a:p>
        </p:txBody>
      </p:sp>
      <p:pic>
        <p:nvPicPr>
          <p:cNvPr id="5" name="Imagen 4">
            <a:extLst>
              <a:ext uri="{FF2B5EF4-FFF2-40B4-BE49-F238E27FC236}">
                <a16:creationId xmlns="" xmlns:a16="http://schemas.microsoft.com/office/drawing/2014/main" id="{141F38A6-A657-D5CB-4026-25B038579A07}"/>
              </a:ext>
            </a:extLst>
          </p:cNvPr>
          <p:cNvPicPr>
            <a:picLocks noChangeAspect="1"/>
          </p:cNvPicPr>
          <p:nvPr/>
        </p:nvPicPr>
        <p:blipFill rotWithShape="1">
          <a:blip r:embed="rId2">
            <a:extLst>
              <a:ext uri="{28A0092B-C50C-407E-A947-70E740481C1C}">
                <a14:useLocalDpi xmlns:a14="http://schemas.microsoft.com/office/drawing/2010/main" val="0"/>
              </a:ext>
            </a:extLst>
          </a:blip>
          <a:srcRect t="8614" r="-2" b="-2"/>
          <a:stretch/>
        </p:blipFill>
        <p:spPr>
          <a:xfrm>
            <a:off x="6124688" y="731520"/>
            <a:ext cx="5356113" cy="4894730"/>
          </a:xfrm>
          <a:prstGeom prst="rect">
            <a:avLst/>
          </a:prstGeom>
          <a:noFill/>
        </p:spPr>
      </p:pic>
    </p:spTree>
    <p:extLst>
      <p:ext uri="{BB962C8B-B14F-4D97-AF65-F5344CB8AC3E}">
        <p14:creationId xmlns:p14="http://schemas.microsoft.com/office/powerpoint/2010/main" val="2379378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95EB70E2-1952-5974-4729-B1DBE41DD2B2}"/>
              </a:ext>
            </a:extLst>
          </p:cNvPr>
          <p:cNvSpPr>
            <a:spLocks noGrp="1"/>
          </p:cNvSpPr>
          <p:nvPr>
            <p:ph type="title"/>
          </p:nvPr>
        </p:nvSpPr>
        <p:spPr>
          <a:xfrm>
            <a:off x="1118794" y="2209801"/>
            <a:ext cx="4848113" cy="1258493"/>
          </a:xfrm>
        </p:spPr>
        <p:txBody>
          <a:bodyPr/>
          <a:lstStyle/>
          <a:p>
            <a:pPr marL="0" indent="0">
              <a:buNone/>
            </a:pPr>
            <a:r>
              <a:rPr lang="en-US" dirty="0"/>
              <a:t>Pintado puertas de salas</a:t>
            </a:r>
          </a:p>
        </p:txBody>
      </p:sp>
      <p:pic>
        <p:nvPicPr>
          <p:cNvPr id="7" name="Imagen 6">
            <a:extLst>
              <a:ext uri="{FF2B5EF4-FFF2-40B4-BE49-F238E27FC236}">
                <a16:creationId xmlns="" xmlns:a16="http://schemas.microsoft.com/office/drawing/2014/main" id="{E4B42576-8DED-13C0-3B49-225344AB3EB4}"/>
              </a:ext>
            </a:extLst>
          </p:cNvPr>
          <p:cNvPicPr>
            <a:picLocks noChangeAspect="1"/>
          </p:cNvPicPr>
          <p:nvPr/>
        </p:nvPicPr>
        <p:blipFill rotWithShape="1">
          <a:blip r:embed="rId2">
            <a:extLst>
              <a:ext uri="{28A0092B-C50C-407E-A947-70E740481C1C}">
                <a14:useLocalDpi xmlns:a14="http://schemas.microsoft.com/office/drawing/2010/main" val="0"/>
              </a:ext>
            </a:extLst>
          </a:blip>
          <a:srcRect t="1780" r="2" b="29682"/>
          <a:stretch/>
        </p:blipFill>
        <p:spPr>
          <a:xfrm>
            <a:off x="6124688" y="731520"/>
            <a:ext cx="5356113" cy="4894730"/>
          </a:xfrm>
          <a:prstGeom prst="rect">
            <a:avLst/>
          </a:prstGeom>
          <a:noFill/>
        </p:spPr>
      </p:pic>
    </p:spTree>
    <p:extLst>
      <p:ext uri="{BB962C8B-B14F-4D97-AF65-F5344CB8AC3E}">
        <p14:creationId xmlns:p14="http://schemas.microsoft.com/office/powerpoint/2010/main" val="335581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1965" y="274638"/>
            <a:ext cx="10891777" cy="706090"/>
          </a:xfrm>
          <a:solidFill>
            <a:schemeClr val="accent1">
              <a:lumMod val="20000"/>
              <a:lumOff val="80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ctr"/>
            <a:r>
              <a:rPr lang="es-ES" sz="3200" dirty="0">
                <a:solidFill>
                  <a:srgbClr val="C00000"/>
                </a:solidFill>
                <a:latin typeface="AkayaKanadaka" panose="02010502080401010103" pitchFamily="2" charset="77"/>
                <a:cs typeface="AkayaKanadaka" panose="02010502080401010103" pitchFamily="2" charset="77"/>
              </a:rPr>
              <a:t>CAMBIOS 2024</a:t>
            </a:r>
            <a:endParaRPr lang="es-CL" sz="3200" dirty="0">
              <a:solidFill>
                <a:srgbClr val="C00000"/>
              </a:solidFill>
              <a:latin typeface="AkayaKanadaka" panose="02010502080401010103" pitchFamily="2" charset="77"/>
              <a:cs typeface="AkayaKanadaka" panose="02010502080401010103" pitchFamily="2" charset="77"/>
            </a:endParaRPr>
          </a:p>
        </p:txBody>
      </p:sp>
      <p:sp>
        <p:nvSpPr>
          <p:cNvPr id="3" name="2 Marcador de contenido"/>
          <p:cNvSpPr>
            <a:spLocks noGrp="1"/>
          </p:cNvSpPr>
          <p:nvPr>
            <p:ph sz="quarter" idx="1"/>
          </p:nvPr>
        </p:nvSpPr>
        <p:spPr>
          <a:xfrm>
            <a:off x="1991544" y="1124746"/>
            <a:ext cx="8496944" cy="3771346"/>
          </a:xfrm>
        </p:spPr>
        <p:txBody>
          <a:bodyPr>
            <a:normAutofit/>
          </a:bodyPr>
          <a:lstStyle/>
          <a:p>
            <a:pPr>
              <a:buNone/>
            </a:pPr>
            <a:r>
              <a:rPr lang="es-CL" b="1" dirty="0"/>
              <a:t> </a:t>
            </a:r>
          </a:p>
          <a:p>
            <a:r>
              <a:rPr lang="es-ES" b="1" dirty="0">
                <a:latin typeface="AkayaKanadaka" panose="02010502080401010103" pitchFamily="2" charset="77"/>
                <a:cs typeface="AkayaKanadaka" panose="02010502080401010103" pitchFamily="2" charset="77"/>
              </a:rPr>
              <a:t>PIE: Coordinadoras</a:t>
            </a:r>
          </a:p>
          <a:p>
            <a:pPr marL="45720" indent="0">
              <a:buNone/>
            </a:pPr>
            <a:endParaRPr lang="es-ES" sz="2000" b="1" dirty="0"/>
          </a:p>
          <a:p>
            <a:pPr marL="45720" indent="0">
              <a:buNone/>
            </a:pPr>
            <a:endParaRPr lang="es-ES" sz="2000" b="1" dirty="0"/>
          </a:p>
          <a:p>
            <a:pPr marL="45720" indent="0">
              <a:buNone/>
            </a:pPr>
            <a:endParaRPr lang="es-ES" sz="2000" dirty="0"/>
          </a:p>
          <a:p>
            <a:pPr marL="45720" indent="0">
              <a:buNone/>
            </a:pPr>
            <a:endParaRPr lang="es-ES" b="1" dirty="0"/>
          </a:p>
          <a:p>
            <a:pPr>
              <a:buNone/>
            </a:pPr>
            <a:endParaRPr lang="es-CL" sz="2800" dirty="0"/>
          </a:p>
          <a:p>
            <a:endParaRPr lang="es-CL" dirty="0"/>
          </a:p>
        </p:txBody>
      </p:sp>
      <p:sp>
        <p:nvSpPr>
          <p:cNvPr id="10" name="Rectángulo redondeado 9">
            <a:extLst>
              <a:ext uri="{FF2B5EF4-FFF2-40B4-BE49-F238E27FC236}">
                <a16:creationId xmlns="" xmlns:a16="http://schemas.microsoft.com/office/drawing/2014/main" id="{13104E7D-54BF-B1B2-1EA3-7CF33E71C17E}"/>
              </a:ext>
            </a:extLst>
          </p:cNvPr>
          <p:cNvSpPr/>
          <p:nvPr/>
        </p:nvSpPr>
        <p:spPr>
          <a:xfrm>
            <a:off x="2783632" y="2924944"/>
            <a:ext cx="2808312" cy="1327884"/>
          </a:xfrm>
          <a:prstGeom prst="roundRect">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a:latin typeface="AkayaKanadaka" panose="02010502080401010103" pitchFamily="2" charset="77"/>
                <a:cs typeface="AkayaKanadaka" panose="02010502080401010103" pitchFamily="2" charset="77"/>
              </a:rPr>
              <a:t>Maryorie Smith</a:t>
            </a:r>
          </a:p>
          <a:p>
            <a:pPr algn="ctr"/>
            <a:r>
              <a:rPr lang="es-CL" dirty="0">
                <a:latin typeface="AkayaKanadaka" panose="02010502080401010103" pitchFamily="2" charset="77"/>
                <a:cs typeface="AkayaKanadaka" panose="02010502080401010103" pitchFamily="2" charset="77"/>
              </a:rPr>
              <a:t>Transición a 6° Básico</a:t>
            </a:r>
          </a:p>
        </p:txBody>
      </p:sp>
      <p:sp>
        <p:nvSpPr>
          <p:cNvPr id="11" name="Rectángulo redondeado 10">
            <a:extLst>
              <a:ext uri="{FF2B5EF4-FFF2-40B4-BE49-F238E27FC236}">
                <a16:creationId xmlns="" xmlns:a16="http://schemas.microsoft.com/office/drawing/2014/main" id="{2378FFE2-79D8-9752-5051-37734AD7FF85}"/>
              </a:ext>
            </a:extLst>
          </p:cNvPr>
          <p:cNvSpPr/>
          <p:nvPr/>
        </p:nvSpPr>
        <p:spPr>
          <a:xfrm>
            <a:off x="6096000" y="2914909"/>
            <a:ext cx="2808312" cy="1327884"/>
          </a:xfrm>
          <a:prstGeom prst="roundRect">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a:solidFill>
                  <a:srgbClr val="C00000"/>
                </a:solidFill>
                <a:latin typeface="AkayaKanadaka" panose="02010502080401010103" pitchFamily="2" charset="77"/>
                <a:cs typeface="AkayaKanadaka" panose="02010502080401010103" pitchFamily="2" charset="77"/>
              </a:rPr>
              <a:t>Lesli Fuentes</a:t>
            </a:r>
          </a:p>
          <a:p>
            <a:pPr algn="ctr"/>
            <a:r>
              <a:rPr lang="es-CL" dirty="0">
                <a:solidFill>
                  <a:srgbClr val="C00000"/>
                </a:solidFill>
                <a:latin typeface="AkayaKanadaka" panose="02010502080401010103" pitchFamily="2" charset="77"/>
                <a:cs typeface="AkayaKanadaka" panose="02010502080401010103" pitchFamily="2" charset="77"/>
              </a:rPr>
              <a:t>7° Básico a 4° medio</a:t>
            </a:r>
          </a:p>
        </p:txBody>
      </p:sp>
    </p:spTree>
    <p:extLst>
      <p:ext uri="{BB962C8B-B14F-4D97-AF65-F5344CB8AC3E}">
        <p14:creationId xmlns:p14="http://schemas.microsoft.com/office/powerpoint/2010/main" val="347832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3538" y="274638"/>
            <a:ext cx="10891777" cy="706090"/>
          </a:xfrm>
          <a:solidFill>
            <a:schemeClr val="accent1">
              <a:lumMod val="20000"/>
              <a:lumOff val="80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ctr"/>
            <a:r>
              <a:rPr lang="es-ES" sz="3200" dirty="0">
                <a:solidFill>
                  <a:srgbClr val="C00000"/>
                </a:solidFill>
                <a:latin typeface="AkayaKanadaka" panose="02010502080401010103" pitchFamily="2" charset="77"/>
                <a:cs typeface="AkayaKanadaka" panose="02010502080401010103" pitchFamily="2" charset="77"/>
              </a:rPr>
              <a:t>CAMBIOS 2024</a:t>
            </a:r>
            <a:endParaRPr lang="es-CL" sz="3200" dirty="0">
              <a:solidFill>
                <a:srgbClr val="C00000"/>
              </a:solidFill>
              <a:latin typeface="AkayaKanadaka" panose="02010502080401010103" pitchFamily="2" charset="77"/>
              <a:cs typeface="AkayaKanadaka" panose="02010502080401010103" pitchFamily="2" charset="77"/>
            </a:endParaRPr>
          </a:p>
        </p:txBody>
      </p:sp>
      <p:sp>
        <p:nvSpPr>
          <p:cNvPr id="3" name="2 Marcador de contenido"/>
          <p:cNvSpPr>
            <a:spLocks noGrp="1"/>
          </p:cNvSpPr>
          <p:nvPr>
            <p:ph sz="quarter" idx="1"/>
          </p:nvPr>
        </p:nvSpPr>
        <p:spPr>
          <a:xfrm>
            <a:off x="1991544" y="2176040"/>
            <a:ext cx="8496944" cy="2928395"/>
          </a:xfrm>
        </p:spPr>
        <p:txBody>
          <a:bodyPr>
            <a:normAutofit/>
          </a:bodyPr>
          <a:lstStyle/>
          <a:p>
            <a:pPr>
              <a:buNone/>
            </a:pPr>
            <a:r>
              <a:rPr lang="es-CL" b="1" dirty="0"/>
              <a:t> </a:t>
            </a:r>
          </a:p>
          <a:p>
            <a:r>
              <a:rPr lang="es-ES" b="1" dirty="0">
                <a:latin typeface="AkayaKanadaka" panose="02010502080401010103" pitchFamily="2" charset="77"/>
                <a:cs typeface="AkayaKanadaka" panose="02010502080401010103" pitchFamily="2" charset="77"/>
              </a:rPr>
              <a:t>Coordinadoras Ciclos</a:t>
            </a:r>
          </a:p>
          <a:p>
            <a:endParaRPr lang="es-ES" b="1" dirty="0"/>
          </a:p>
          <a:p>
            <a:endParaRPr lang="es-ES" sz="2000" b="1" dirty="0"/>
          </a:p>
          <a:p>
            <a:pPr marL="45720" indent="0">
              <a:buNone/>
            </a:pPr>
            <a:endParaRPr lang="es-ES" sz="2000" b="1" dirty="0"/>
          </a:p>
          <a:p>
            <a:pPr marL="45720" indent="0">
              <a:buNone/>
            </a:pPr>
            <a:endParaRPr lang="es-ES" sz="2000" b="1" dirty="0"/>
          </a:p>
          <a:p>
            <a:pPr marL="45720" indent="0">
              <a:buNone/>
            </a:pPr>
            <a:endParaRPr lang="es-ES" sz="2000" b="1" dirty="0"/>
          </a:p>
          <a:p>
            <a:pPr marL="45720" indent="0">
              <a:buNone/>
            </a:pPr>
            <a:endParaRPr lang="es-ES" sz="2000" dirty="0"/>
          </a:p>
          <a:p>
            <a:pPr marL="45720" indent="0">
              <a:buNone/>
            </a:pPr>
            <a:endParaRPr lang="es-ES" b="1" dirty="0"/>
          </a:p>
          <a:p>
            <a:pPr>
              <a:buNone/>
            </a:pPr>
            <a:endParaRPr lang="es-CL" sz="2800" dirty="0"/>
          </a:p>
          <a:p>
            <a:endParaRPr lang="es-CL" dirty="0"/>
          </a:p>
        </p:txBody>
      </p:sp>
      <p:sp>
        <p:nvSpPr>
          <p:cNvPr id="10" name="Rectángulo redondeado 9">
            <a:extLst>
              <a:ext uri="{FF2B5EF4-FFF2-40B4-BE49-F238E27FC236}">
                <a16:creationId xmlns="" xmlns:a16="http://schemas.microsoft.com/office/drawing/2014/main" id="{13104E7D-54BF-B1B2-1EA3-7CF33E71C17E}"/>
              </a:ext>
            </a:extLst>
          </p:cNvPr>
          <p:cNvSpPr/>
          <p:nvPr/>
        </p:nvSpPr>
        <p:spPr>
          <a:xfrm>
            <a:off x="2855640" y="3094475"/>
            <a:ext cx="2808312" cy="132788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a:latin typeface="AkayaKanadaka" panose="02010502080401010103" pitchFamily="2" charset="77"/>
                <a:cs typeface="AkayaKanadaka" panose="02010502080401010103" pitchFamily="2" charset="77"/>
              </a:rPr>
              <a:t>Jessica Nova</a:t>
            </a:r>
          </a:p>
          <a:p>
            <a:pPr algn="ctr"/>
            <a:r>
              <a:rPr lang="es-CL" dirty="0">
                <a:latin typeface="AkayaKanadaka" panose="02010502080401010103" pitchFamily="2" charset="77"/>
                <a:cs typeface="AkayaKanadaka" panose="02010502080401010103" pitchFamily="2" charset="77"/>
              </a:rPr>
              <a:t>Transición a 6° Básic</a:t>
            </a:r>
            <a:r>
              <a:rPr lang="es-CL" dirty="0"/>
              <a:t>o</a:t>
            </a:r>
          </a:p>
        </p:txBody>
      </p:sp>
      <p:sp>
        <p:nvSpPr>
          <p:cNvPr id="11" name="Rectángulo redondeado 10">
            <a:extLst>
              <a:ext uri="{FF2B5EF4-FFF2-40B4-BE49-F238E27FC236}">
                <a16:creationId xmlns="" xmlns:a16="http://schemas.microsoft.com/office/drawing/2014/main" id="{2378FFE2-79D8-9752-5051-37734AD7FF85}"/>
              </a:ext>
            </a:extLst>
          </p:cNvPr>
          <p:cNvSpPr/>
          <p:nvPr/>
        </p:nvSpPr>
        <p:spPr>
          <a:xfrm>
            <a:off x="6096000" y="3095019"/>
            <a:ext cx="3024336" cy="132788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2400" b="1" dirty="0">
                <a:solidFill>
                  <a:srgbClr val="C00000"/>
                </a:solidFill>
                <a:latin typeface="AkayaKanadaka" panose="02010502080401010103" pitchFamily="2" charset="77"/>
                <a:cs typeface="AkayaKanadaka" panose="02010502080401010103" pitchFamily="2" charset="77"/>
              </a:rPr>
              <a:t>Alejandra Fierro</a:t>
            </a:r>
          </a:p>
          <a:p>
            <a:pPr algn="ctr"/>
            <a:r>
              <a:rPr lang="es-CL" dirty="0">
                <a:solidFill>
                  <a:srgbClr val="C00000"/>
                </a:solidFill>
                <a:latin typeface="AkayaKanadaka" panose="02010502080401010103" pitchFamily="2" charset="77"/>
                <a:cs typeface="AkayaKanadaka" panose="02010502080401010103" pitchFamily="2" charset="77"/>
              </a:rPr>
              <a:t>7° Básico a 4° medio</a:t>
            </a:r>
          </a:p>
        </p:txBody>
      </p:sp>
    </p:spTree>
    <p:extLst>
      <p:ext uri="{BB962C8B-B14F-4D97-AF65-F5344CB8AC3E}">
        <p14:creationId xmlns:p14="http://schemas.microsoft.com/office/powerpoint/2010/main" val="273959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231A11-FD4C-ECAA-BD2C-2D701FBDF6A4}"/>
              </a:ext>
            </a:extLst>
          </p:cNvPr>
          <p:cNvSpPr>
            <a:spLocks noGrp="1"/>
          </p:cNvSpPr>
          <p:nvPr>
            <p:ph type="title"/>
          </p:nvPr>
        </p:nvSpPr>
        <p:spPr>
          <a:xfrm>
            <a:off x="684834" y="257176"/>
            <a:ext cx="10396882" cy="64293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CL" sz="3200" dirty="0">
                <a:latin typeface="AkayaKanadaka" panose="02010502080401010103" pitchFamily="2" charset="77"/>
                <a:cs typeface="AkayaKanadaka" panose="02010502080401010103" pitchFamily="2" charset="77"/>
              </a:rPr>
              <a:t>ASISTENCIA ANUAL</a:t>
            </a:r>
          </a:p>
        </p:txBody>
      </p:sp>
      <p:graphicFrame>
        <p:nvGraphicFramePr>
          <p:cNvPr id="4" name="Marcador de contenido 3">
            <a:extLst>
              <a:ext uri="{FF2B5EF4-FFF2-40B4-BE49-F238E27FC236}">
                <a16:creationId xmlns="" xmlns:a16="http://schemas.microsoft.com/office/drawing/2014/main" id="{0C17D714-E537-E4D8-A79A-D7E6DE12B4C7}"/>
              </a:ext>
            </a:extLst>
          </p:cNvPr>
          <p:cNvGraphicFramePr>
            <a:graphicFrameLocks noGrp="1"/>
          </p:cNvGraphicFramePr>
          <p:nvPr>
            <p:ph sz="quarter" idx="1"/>
            <p:extLst>
              <p:ext uri="{D42A27DB-BD31-4B8C-83A1-F6EECF244321}">
                <p14:modId xmlns:p14="http://schemas.microsoft.com/office/powerpoint/2010/main" val="666275206"/>
              </p:ext>
            </p:extLst>
          </p:nvPr>
        </p:nvGraphicFramePr>
        <p:xfrm>
          <a:off x="1968500" y="1127904"/>
          <a:ext cx="7829550" cy="4156991"/>
        </p:xfrm>
        <a:graphic>
          <a:graphicData uri="http://schemas.openxmlformats.org/drawingml/2006/table">
            <a:tbl>
              <a:tblPr firstRow="1" firstCol="1" bandRow="1">
                <a:tableStyleId>{5C22544A-7EE6-4342-B048-85BDC9FD1C3A}</a:tableStyleId>
              </a:tblPr>
              <a:tblGrid>
                <a:gridCol w="2049909">
                  <a:extLst>
                    <a:ext uri="{9D8B030D-6E8A-4147-A177-3AD203B41FA5}">
                      <a16:colId xmlns="" xmlns:a16="http://schemas.microsoft.com/office/drawing/2014/main" val="2813982252"/>
                    </a:ext>
                  </a:extLst>
                </a:gridCol>
                <a:gridCol w="1926547">
                  <a:extLst>
                    <a:ext uri="{9D8B030D-6E8A-4147-A177-3AD203B41FA5}">
                      <a16:colId xmlns="" xmlns:a16="http://schemas.microsoft.com/office/drawing/2014/main" val="2100772163"/>
                    </a:ext>
                  </a:extLst>
                </a:gridCol>
                <a:gridCol w="1926547">
                  <a:extLst>
                    <a:ext uri="{9D8B030D-6E8A-4147-A177-3AD203B41FA5}">
                      <a16:colId xmlns="" xmlns:a16="http://schemas.microsoft.com/office/drawing/2014/main" val="2498768562"/>
                    </a:ext>
                  </a:extLst>
                </a:gridCol>
                <a:gridCol w="1926547">
                  <a:extLst>
                    <a:ext uri="{9D8B030D-6E8A-4147-A177-3AD203B41FA5}">
                      <a16:colId xmlns="" xmlns:a16="http://schemas.microsoft.com/office/drawing/2014/main" val="1429476893"/>
                    </a:ext>
                  </a:extLst>
                </a:gridCol>
              </a:tblGrid>
              <a:tr h="312570">
                <a:tc>
                  <a:txBody>
                    <a:bodyPr/>
                    <a:lstStyle/>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NIVELES</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28575" marR="28575" marT="0" marB="0" anchor="ctr"/>
                </a:tc>
                <a:tc>
                  <a:txBody>
                    <a:bodyPr/>
                    <a:lstStyle/>
                    <a:p>
                      <a:pPr algn="ctr">
                        <a:lnSpc>
                          <a:spcPct val="107000"/>
                        </a:lnSpc>
                        <a:spcAft>
                          <a:spcPts val="800"/>
                        </a:spcAft>
                      </a:pPr>
                      <a:endParaRPr lang="es-CL" sz="1800" kern="100" dirty="0">
                        <a:effectLst/>
                        <a:latin typeface="AkayaKanadaka" panose="02010502080401010103" pitchFamily="2" charset="77"/>
                        <a:cs typeface="AkayaKanadaka" panose="02010502080401010103" pitchFamily="2" charset="77"/>
                      </a:endParaRPr>
                    </a:p>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I SEMESTRE</a:t>
                      </a:r>
                    </a:p>
                    <a:p>
                      <a:pPr algn="ctr">
                        <a:lnSpc>
                          <a:spcPct val="107000"/>
                        </a:lnSpc>
                        <a:spcAft>
                          <a:spcPts val="800"/>
                        </a:spcAft>
                      </a:pP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tc>
                <a:tc>
                  <a:txBody>
                    <a:bodyPr/>
                    <a:lstStyle/>
                    <a:p>
                      <a:pPr algn="ctr">
                        <a:lnSpc>
                          <a:spcPct val="107000"/>
                        </a:lnSpc>
                        <a:spcAft>
                          <a:spcPts val="800"/>
                        </a:spcAft>
                      </a:pPr>
                      <a:endParaRPr lang="es-CL" sz="1800" kern="100" dirty="0">
                        <a:effectLst/>
                        <a:latin typeface="AkayaKanadaka" panose="02010502080401010103" pitchFamily="2" charset="77"/>
                        <a:cs typeface="AkayaKanadaka" panose="02010502080401010103" pitchFamily="2" charset="77"/>
                      </a:endParaRPr>
                    </a:p>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II SEMESTRE </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tc>
                <a:tc>
                  <a:txBody>
                    <a:bodyPr/>
                    <a:lstStyle/>
                    <a:p>
                      <a:pPr algn="ctr">
                        <a:lnSpc>
                          <a:spcPct val="107000"/>
                        </a:lnSpc>
                        <a:spcAft>
                          <a:spcPts val="800"/>
                        </a:spcAft>
                      </a:pPr>
                      <a:endParaRPr lang="es-CL" sz="1800" kern="100" dirty="0">
                        <a:effectLst/>
                        <a:latin typeface="AkayaKanadaka" panose="02010502080401010103" pitchFamily="2" charset="77"/>
                        <a:cs typeface="AkayaKanadaka" panose="02010502080401010103" pitchFamily="2" charset="77"/>
                      </a:endParaRPr>
                    </a:p>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ANUAL </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tc>
                <a:extLst>
                  <a:ext uri="{0D108BD9-81ED-4DB2-BD59-A6C34878D82A}">
                    <a16:rowId xmlns="" xmlns:a16="http://schemas.microsoft.com/office/drawing/2014/main" val="2915076840"/>
                  </a:ext>
                </a:extLst>
              </a:tr>
              <a:tr h="312569">
                <a:tc>
                  <a:txBody>
                    <a:bodyPr/>
                    <a:lstStyle/>
                    <a:p>
                      <a:pPr algn="l">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TRANSICIÓN</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28575" marR="28575" marT="0" marB="0" anchor="ctr"/>
                </a:tc>
                <a:tc>
                  <a:txBody>
                    <a:bodyPr/>
                    <a:lstStyle/>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69</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71</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70</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3061177607"/>
                  </a:ext>
                </a:extLst>
              </a:tr>
              <a:tr h="520834">
                <a:tc>
                  <a:txBody>
                    <a:bodyPr/>
                    <a:lstStyle/>
                    <a:p>
                      <a:pPr algn="l">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BASICA    1° a 4°</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28575" marR="28575"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80.9</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84</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82.5</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1814814233"/>
                  </a:ext>
                </a:extLst>
              </a:tr>
              <a:tr h="520834">
                <a:tc>
                  <a:txBody>
                    <a:bodyPr/>
                    <a:lstStyle/>
                    <a:p>
                      <a:pPr algn="l">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BASICA    5° y 6°         </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28575" marR="28575"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87.2</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84</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85.5</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2116038807"/>
                  </a:ext>
                </a:extLst>
              </a:tr>
              <a:tr h="312569">
                <a:tc>
                  <a:txBody>
                    <a:bodyPr/>
                    <a:lstStyle/>
                    <a:p>
                      <a:pPr algn="l">
                        <a:lnSpc>
                          <a:spcPct val="107000"/>
                        </a:lnSpc>
                        <a:spcAft>
                          <a:spcPts val="800"/>
                        </a:spcAft>
                      </a:pPr>
                      <a:r>
                        <a:rPr lang="es-CL" sz="1800" kern="100" dirty="0">
                          <a:effectLst/>
                          <a:latin typeface="AkayaKanadaka" panose="02010502080401010103" pitchFamily="2" charset="77"/>
                          <a:cs typeface="AkayaKanadaka" panose="02010502080401010103" pitchFamily="2" charset="77"/>
                        </a:rPr>
                        <a:t>BÁSICA    7° Y 8°</a:t>
                      </a:r>
                      <a:endParaRPr lang="es-CL" sz="1800" kern="100" dirty="0">
                        <a:effectLst/>
                        <a:latin typeface="AkayaKanadaka" panose="02010502080401010103" pitchFamily="2" charset="77"/>
                        <a:ea typeface="Calibri" panose="020F0502020204030204" pitchFamily="34" charset="0"/>
                        <a:cs typeface="AkayaKanadaka" panose="02010502080401010103" pitchFamily="2" charset="77"/>
                      </a:endParaRPr>
                    </a:p>
                  </a:txBody>
                  <a:tcPr marL="28575" marR="28575"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88</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83.5</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88</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2718045766"/>
                  </a:ext>
                </a:extLst>
              </a:tr>
              <a:tr h="520834">
                <a:tc>
                  <a:txBody>
                    <a:bodyPr/>
                    <a:lstStyle/>
                    <a:p>
                      <a:pPr algn="l">
                        <a:lnSpc>
                          <a:spcPct val="107000"/>
                        </a:lnSpc>
                        <a:spcAft>
                          <a:spcPts val="800"/>
                        </a:spcAft>
                      </a:pPr>
                      <a:r>
                        <a:rPr lang="es-CL" sz="1800" kern="100" dirty="0">
                          <a:effectLst/>
                          <a:latin typeface="AkayaKanadaka" panose="02010502080401010103" pitchFamily="2" charset="77"/>
                          <a:ea typeface="Calibri" panose="020F0502020204030204" pitchFamily="34" charset="0"/>
                          <a:cs typeface="AkayaKanadaka" panose="02010502080401010103" pitchFamily="2" charset="77"/>
                        </a:rPr>
                        <a:t>MEDIA    1° y 2°</a:t>
                      </a:r>
                    </a:p>
                  </a:txBody>
                  <a:tcPr marL="28575" marR="28575"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87</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79.2</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87</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341186465"/>
                  </a:ext>
                </a:extLst>
              </a:tr>
              <a:tr h="520834">
                <a:tc>
                  <a:txBody>
                    <a:bodyPr/>
                    <a:lstStyle/>
                    <a:p>
                      <a:pPr algn="l">
                        <a:lnSpc>
                          <a:spcPct val="107000"/>
                        </a:lnSpc>
                        <a:spcAft>
                          <a:spcPts val="800"/>
                        </a:spcAft>
                      </a:pPr>
                      <a:r>
                        <a:rPr lang="es-CL" sz="1800" kern="100" dirty="0">
                          <a:effectLst/>
                          <a:latin typeface="AkayaKanadaka" panose="02010502080401010103" pitchFamily="2" charset="77"/>
                          <a:ea typeface="Calibri" panose="020F0502020204030204" pitchFamily="34" charset="0"/>
                          <a:cs typeface="AkayaKanadaka" panose="02010502080401010103" pitchFamily="2" charset="77"/>
                        </a:rPr>
                        <a:t>MEDIA    3° y 4°</a:t>
                      </a:r>
                    </a:p>
                  </a:txBody>
                  <a:tcPr marL="28575" marR="28575"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88</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1800" kern="100">
                          <a:effectLst/>
                          <a:latin typeface="AkayaKanadaka" panose="02010502080401010103" pitchFamily="2" charset="77"/>
                          <a:cs typeface="AkayaKanadaka" panose="02010502080401010103" pitchFamily="2" charset="77"/>
                        </a:rPr>
                        <a:t>77</a:t>
                      </a:r>
                      <a:endParaRPr lang="es-CL" sz="18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82.5</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475302354"/>
                  </a:ext>
                </a:extLst>
              </a:tr>
              <a:tr h="337692">
                <a:tc>
                  <a:txBody>
                    <a:bodyPr/>
                    <a:lstStyle/>
                    <a:p>
                      <a:pPr algn="l">
                        <a:lnSpc>
                          <a:spcPct val="107000"/>
                        </a:lnSpc>
                        <a:spcAft>
                          <a:spcPts val="800"/>
                        </a:spcAft>
                      </a:pPr>
                      <a:r>
                        <a:rPr lang="es-CL" sz="1400" kern="100">
                          <a:effectLst/>
                          <a:latin typeface="AkayaKanadaka" panose="02010502080401010103" pitchFamily="2" charset="77"/>
                          <a:cs typeface="AkayaKanadaka" panose="02010502080401010103" pitchFamily="2" charset="77"/>
                        </a:rPr>
                        <a:t>PROMEDIO</a:t>
                      </a:r>
                      <a:endParaRPr lang="es-CL" sz="14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28575" marR="28575" marT="0" marB="0" anchor="b"/>
                </a:tc>
                <a:tc>
                  <a:txBody>
                    <a:bodyPr/>
                    <a:lstStyle/>
                    <a:p>
                      <a:pPr algn="ctr">
                        <a:lnSpc>
                          <a:spcPct val="107000"/>
                        </a:lnSpc>
                        <a:spcAft>
                          <a:spcPts val="800"/>
                        </a:spcAft>
                      </a:pPr>
                      <a:r>
                        <a:rPr lang="es-CL" sz="1400" kern="100">
                          <a:effectLst/>
                          <a:latin typeface="AkayaKanadaka" panose="02010502080401010103" pitchFamily="2" charset="77"/>
                          <a:cs typeface="AkayaKanadaka" panose="02010502080401010103" pitchFamily="2" charset="77"/>
                        </a:rPr>
                        <a:t>83.1</a:t>
                      </a:r>
                      <a:endParaRPr lang="es-CL" sz="14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tc>
                <a:tc>
                  <a:txBody>
                    <a:bodyPr/>
                    <a:lstStyle/>
                    <a:p>
                      <a:pPr algn="ctr">
                        <a:lnSpc>
                          <a:spcPct val="107000"/>
                        </a:lnSpc>
                        <a:spcAft>
                          <a:spcPts val="800"/>
                        </a:spcAft>
                      </a:pPr>
                      <a:r>
                        <a:rPr lang="es-CL" sz="1400" kern="100">
                          <a:effectLst/>
                          <a:latin typeface="AkayaKanadaka" panose="02010502080401010103" pitchFamily="2" charset="77"/>
                          <a:cs typeface="AkayaKanadaka" panose="02010502080401010103" pitchFamily="2" charset="77"/>
                        </a:rPr>
                        <a:t>79</a:t>
                      </a:r>
                      <a:endParaRPr lang="es-CL" sz="1400" kern="100">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tc>
                  <a:txBody>
                    <a:bodyPr/>
                    <a:lstStyle/>
                    <a:p>
                      <a:pPr algn="ctr">
                        <a:lnSpc>
                          <a:spcPct val="107000"/>
                        </a:lnSpc>
                        <a:spcAft>
                          <a:spcPts val="800"/>
                        </a:spcAft>
                      </a:pPr>
                      <a:r>
                        <a:rPr lang="es-CL" sz="2000" kern="100" dirty="0">
                          <a:solidFill>
                            <a:srgbClr val="FF0000"/>
                          </a:solidFill>
                          <a:effectLst/>
                          <a:latin typeface="AkayaKanadaka" panose="02010502080401010103" pitchFamily="2" charset="77"/>
                          <a:cs typeface="AkayaKanadaka" panose="02010502080401010103" pitchFamily="2" charset="77"/>
                        </a:rPr>
                        <a:t>82</a:t>
                      </a:r>
                      <a:endParaRPr lang="es-CL" sz="2000" kern="100" dirty="0">
                        <a:solidFill>
                          <a:srgbClr val="FF0000"/>
                        </a:solidFill>
                        <a:effectLst/>
                        <a:latin typeface="AkayaKanadaka" panose="02010502080401010103" pitchFamily="2" charset="77"/>
                        <a:ea typeface="Calibri" panose="020F0502020204030204" pitchFamily="34" charset="0"/>
                        <a:cs typeface="AkayaKanadaka" panose="02010502080401010103" pitchFamily="2" charset="77"/>
                      </a:endParaRPr>
                    </a:p>
                  </a:txBody>
                  <a:tcPr marL="0" marR="0" marT="0" marB="0" anchor="ctr"/>
                </a:tc>
                <a:extLst>
                  <a:ext uri="{0D108BD9-81ED-4DB2-BD59-A6C34878D82A}">
                    <a16:rowId xmlns="" xmlns:a16="http://schemas.microsoft.com/office/drawing/2014/main" val="2953718306"/>
                  </a:ext>
                </a:extLst>
              </a:tr>
            </a:tbl>
          </a:graphicData>
        </a:graphic>
      </p:graphicFrame>
    </p:spTree>
    <p:extLst>
      <p:ext uri="{BB962C8B-B14F-4D97-AF65-F5344CB8AC3E}">
        <p14:creationId xmlns:p14="http://schemas.microsoft.com/office/powerpoint/2010/main" val="102277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05CC30-EA31-7A91-52F3-B7981938C353}"/>
              </a:ext>
            </a:extLst>
          </p:cNvPr>
          <p:cNvSpPr>
            <a:spLocks noGrp="1"/>
          </p:cNvSpPr>
          <p:nvPr>
            <p:ph type="title"/>
          </p:nvPr>
        </p:nvSpPr>
        <p:spPr>
          <a:xfrm>
            <a:off x="1295402" y="1856509"/>
            <a:ext cx="9601196" cy="692729"/>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CL" sz="3200" dirty="0">
                <a:latin typeface="AkayaKanadaka" panose="02010502080401010103" pitchFamily="2" charset="77"/>
                <a:cs typeface="AkayaKanadaka" panose="02010502080401010103" pitchFamily="2" charset="77"/>
              </a:rPr>
              <a:t>Área Gestión Pedagógica</a:t>
            </a:r>
          </a:p>
        </p:txBody>
      </p:sp>
    </p:spTree>
    <p:extLst>
      <p:ext uri="{BB962C8B-B14F-4D97-AF65-F5344CB8AC3E}">
        <p14:creationId xmlns:p14="http://schemas.microsoft.com/office/powerpoint/2010/main" val="2434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 xmlns:a16="http://schemas.microsoft.com/office/drawing/2014/main" id="{82161018-55FA-EB9C-223F-EA5FACDC808A}"/>
              </a:ext>
            </a:extLst>
          </p:cNvPr>
          <p:cNvSpPr txBox="1"/>
          <p:nvPr/>
        </p:nvSpPr>
        <p:spPr>
          <a:xfrm>
            <a:off x="705853" y="192505"/>
            <a:ext cx="10796336" cy="5832366"/>
          </a:xfrm>
          <a:prstGeom prst="rect">
            <a:avLst/>
          </a:prstGeom>
          <a:noFill/>
        </p:spPr>
        <p:txBody>
          <a:bodyPr wrap="square">
            <a:spAutoFit/>
          </a:bodyPr>
          <a:lstStyle/>
          <a:p>
            <a:pPr marL="342900" marR="289560" indent="-342900" algn="just">
              <a:spcAft>
                <a:spcPts val="1000"/>
              </a:spcAft>
              <a:buFont typeface="Arial" panose="020B0604020202020204" pitchFamily="34" charset="0"/>
              <a:buChar char="•"/>
            </a:pPr>
            <a:r>
              <a:rPr lang="es-CL" sz="2000" dirty="0">
                <a:solidFill>
                  <a:srgbClr val="FF0000"/>
                </a:solidFill>
                <a:latin typeface="AkayaKanadaka" panose="02010502080401010103" pitchFamily="2" charset="77"/>
                <a:cs typeface="AkayaKanadaka" panose="02010502080401010103" pitchFamily="2" charset="77"/>
              </a:rPr>
              <a:t>COMUNIDADES DE APRENDIZAJE:</a:t>
            </a:r>
          </a:p>
          <a:p>
            <a:pPr marR="289560" algn="just">
              <a:spcAft>
                <a:spcPts val="1000"/>
              </a:spcAft>
            </a:pPr>
            <a:r>
              <a:rPr lang="es-CL" sz="2000" dirty="0">
                <a:latin typeface="AkayaKanadaka" panose="02010502080401010103" pitchFamily="2" charset="77"/>
                <a:cs typeface="AkayaKanadaka" panose="02010502080401010103" pitchFamily="2" charset="77"/>
              </a:rPr>
              <a:t>Nuevo concepto de la instancia de reflexión pedagógica que fue desarrollado el año 2023:</a:t>
            </a:r>
          </a:p>
          <a:p>
            <a:pPr marR="289560" algn="just">
              <a:spcAft>
                <a:spcPts val="1000"/>
              </a:spcAft>
            </a:pPr>
            <a:r>
              <a:rPr lang="es-CL" sz="2000" dirty="0">
                <a:latin typeface="AkayaKanadaka" panose="02010502080401010103" pitchFamily="2" charset="77"/>
                <a:cs typeface="AkayaKanadaka" panose="02010502080401010103" pitchFamily="2" charset="77"/>
              </a:rPr>
              <a:t>“Caracterizar la experiencia de comunidades de Aprendizaje, como instancia de trabajo colaborativo para el logro de metas pedagógicas en los diversos departamentos”.</a:t>
            </a:r>
          </a:p>
          <a:p>
            <a:pPr marL="342900" marR="289560" indent="-342900" algn="just">
              <a:spcAft>
                <a:spcPts val="1000"/>
              </a:spcAft>
              <a:buFont typeface="Arial" panose="020B0604020202020204" pitchFamily="34" charset="0"/>
              <a:buChar char="•"/>
            </a:pPr>
            <a:r>
              <a:rPr lang="es-CL" sz="2000" dirty="0">
                <a:solidFill>
                  <a:srgbClr val="FF0000"/>
                </a:solidFill>
                <a:latin typeface="AkayaKanadaka" panose="02010502080401010103" pitchFamily="2" charset="77"/>
                <a:cs typeface="AkayaKanadaka" panose="02010502080401010103" pitchFamily="2" charset="77"/>
              </a:rPr>
              <a:t>Capacitaciones:</a:t>
            </a:r>
          </a:p>
          <a:p>
            <a:pPr marR="289560" algn="just">
              <a:spcAft>
                <a:spcPts val="1000"/>
              </a:spcAft>
            </a:pPr>
            <a:r>
              <a:rPr lang="es-CL" sz="2000" dirty="0">
                <a:latin typeface="AkayaKanadaka" panose="02010502080401010103" pitchFamily="2" charset="77"/>
                <a:cs typeface="AkayaKanadaka" panose="02010502080401010103" pitchFamily="2" charset="77"/>
              </a:rPr>
              <a:t>Curso “Enseñar a Pensar” PUC.</a:t>
            </a:r>
          </a:p>
          <a:p>
            <a:pPr marR="289560" algn="just">
              <a:spcAft>
                <a:spcPts val="1000"/>
              </a:spcAft>
            </a:pPr>
            <a:r>
              <a:rPr lang="es-CL" sz="2000" dirty="0">
                <a:latin typeface="AkayaKanadaka" panose="02010502080401010103" pitchFamily="2" charset="77"/>
                <a:cs typeface="AkayaKanadaka" panose="02010502080401010103" pitchFamily="2" charset="77"/>
              </a:rPr>
              <a:t>Taller evaluaciones formativas. </a:t>
            </a:r>
          </a:p>
          <a:p>
            <a:pPr marR="289560" algn="just">
              <a:spcAft>
                <a:spcPts val="1000"/>
              </a:spcAft>
            </a:pPr>
            <a:r>
              <a:rPr lang="es-CL" sz="2000" dirty="0">
                <a:latin typeface="AkayaKanadaka" panose="02010502080401010103" pitchFamily="2" charset="77"/>
                <a:cs typeface="AkayaKanadaka" panose="02010502080401010103" pitchFamily="2" charset="77"/>
              </a:rPr>
              <a:t>Taller análisis de resultados.</a:t>
            </a:r>
          </a:p>
          <a:p>
            <a:pPr marR="289560" algn="just">
              <a:spcAft>
                <a:spcPts val="1000"/>
              </a:spcAft>
            </a:pPr>
            <a:r>
              <a:rPr lang="es-CL" sz="2000" dirty="0">
                <a:latin typeface="AkayaKanadaka" panose="02010502080401010103" pitchFamily="2" charset="77"/>
                <a:cs typeface="AkayaKanadaka" panose="02010502080401010103" pitchFamily="2" charset="77"/>
              </a:rPr>
              <a:t>Taller de planificación.</a:t>
            </a:r>
          </a:p>
          <a:p>
            <a:pPr marR="289560" algn="just">
              <a:spcAft>
                <a:spcPts val="1000"/>
              </a:spcAft>
            </a:pPr>
            <a:r>
              <a:rPr lang="es-CL" sz="2000" dirty="0">
                <a:latin typeface="AkayaKanadaka" panose="02010502080401010103" pitchFamily="2" charset="77"/>
                <a:cs typeface="AkayaKanadaka" panose="02010502080401010103" pitchFamily="2" charset="77"/>
              </a:rPr>
              <a:t>Taller Aprendizaje Profundo “Tipos de Aprendizaje”.</a:t>
            </a:r>
          </a:p>
          <a:p>
            <a:pPr marR="289560">
              <a:spcAft>
                <a:spcPts val="1000"/>
              </a:spcAft>
            </a:pPr>
            <a:r>
              <a:rPr lang="es-CL" sz="2000" dirty="0">
                <a:effectLst/>
                <a:latin typeface="AkayaKanadaka" panose="02010502080401010103" pitchFamily="2" charset="77"/>
                <a:ea typeface="Calibri" panose="020F0502020204030204" pitchFamily="34" charset="0"/>
                <a:cs typeface="AkayaKanadaka" panose="02010502080401010103" pitchFamily="2" charset="77"/>
              </a:rPr>
              <a:t>Fide inteligencia artificial</a:t>
            </a:r>
            <a:br>
              <a:rPr lang="es-CL" sz="2000" dirty="0">
                <a:effectLst/>
                <a:latin typeface="AkayaKanadaka" panose="02010502080401010103" pitchFamily="2" charset="77"/>
                <a:ea typeface="Calibri" panose="020F0502020204030204" pitchFamily="34" charset="0"/>
                <a:cs typeface="AkayaKanadaka" panose="02010502080401010103" pitchFamily="2" charset="77"/>
              </a:rPr>
            </a:br>
            <a:r>
              <a:rPr lang="es-CL" sz="2000" dirty="0">
                <a:effectLst/>
                <a:latin typeface="AkayaKanadaka" panose="02010502080401010103" pitchFamily="2" charset="77"/>
                <a:ea typeface="Calibri" panose="020F0502020204030204" pitchFamily="34" charset="0"/>
                <a:cs typeface="AkayaKanadaka" panose="02010502080401010103" pitchFamily="2" charset="77"/>
              </a:rPr>
              <a:t>Seminarium inteligencia artificial aplicaciones </a:t>
            </a:r>
            <a:br>
              <a:rPr lang="es-CL" sz="2000" dirty="0">
                <a:effectLst/>
                <a:latin typeface="AkayaKanadaka" panose="02010502080401010103" pitchFamily="2" charset="77"/>
                <a:ea typeface="Calibri" panose="020F0502020204030204" pitchFamily="34" charset="0"/>
                <a:cs typeface="AkayaKanadaka" panose="02010502080401010103" pitchFamily="2" charset="77"/>
              </a:rPr>
            </a:br>
            <a:r>
              <a:rPr lang="es-CL" sz="2000" dirty="0">
                <a:effectLst/>
                <a:latin typeface="AkayaKanadaka" panose="02010502080401010103" pitchFamily="2" charset="77"/>
                <a:ea typeface="Calibri" panose="020F0502020204030204" pitchFamily="34" charset="0"/>
                <a:cs typeface="AkayaKanadaka" panose="02010502080401010103" pitchFamily="2" charset="77"/>
              </a:rPr>
              <a:t>Capacitaciones para el trabajo  con alumnos TEA</a:t>
            </a:r>
            <a:br>
              <a:rPr lang="es-CL" sz="2000" dirty="0">
                <a:effectLst/>
                <a:latin typeface="AkayaKanadaka" panose="02010502080401010103" pitchFamily="2" charset="77"/>
                <a:ea typeface="Calibri" panose="020F0502020204030204" pitchFamily="34" charset="0"/>
                <a:cs typeface="AkayaKanadaka" panose="02010502080401010103" pitchFamily="2" charset="77"/>
              </a:rPr>
            </a:br>
            <a:r>
              <a:rPr lang="es-CL" sz="2000" dirty="0">
                <a:effectLst/>
                <a:latin typeface="AkayaKanadaka" panose="02010502080401010103" pitchFamily="2" charset="77"/>
                <a:ea typeface="Calibri" panose="020F0502020204030204" pitchFamily="34" charset="0"/>
                <a:cs typeface="AkayaKanadaka" panose="02010502080401010103" pitchFamily="2" charset="77"/>
              </a:rPr>
              <a:t>Taller de resina  </a:t>
            </a:r>
            <a:br>
              <a:rPr lang="es-CL" sz="2000" dirty="0">
                <a:effectLst/>
                <a:latin typeface="AkayaKanadaka" panose="02010502080401010103" pitchFamily="2" charset="77"/>
                <a:ea typeface="Calibri" panose="020F0502020204030204" pitchFamily="34" charset="0"/>
                <a:cs typeface="AkayaKanadaka" panose="02010502080401010103" pitchFamily="2" charset="77"/>
              </a:rPr>
            </a:br>
            <a:endParaRPr lang="es-CL" dirty="0">
              <a:solidFill>
                <a:srgbClr val="FF0000"/>
              </a:solidFill>
            </a:endParaRPr>
          </a:p>
        </p:txBody>
      </p:sp>
    </p:spTree>
    <p:extLst>
      <p:ext uri="{BB962C8B-B14F-4D97-AF65-F5344CB8AC3E}">
        <p14:creationId xmlns:p14="http://schemas.microsoft.com/office/powerpoint/2010/main" val="2051929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3195</TotalTime>
  <Words>1695</Words>
  <Application>Microsoft Office PowerPoint</Application>
  <PresentationFormat>Personalizado</PresentationFormat>
  <Paragraphs>661</Paragraphs>
  <Slides>42</Slides>
  <Notes>7</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Mirador</vt:lpstr>
      <vt:lpstr>CUENTA PÚBLICA 2023  </vt:lpstr>
      <vt:lpstr>INFORMACIÓN GENERAL</vt:lpstr>
      <vt:lpstr>CAMBIOS 2024</vt:lpstr>
      <vt:lpstr>CAMBIOS 2024</vt:lpstr>
      <vt:lpstr>CAMBIOS 2024</vt:lpstr>
      <vt:lpstr>CAMBIOS 2024</vt:lpstr>
      <vt:lpstr>ASISTENCIA ANUAL</vt:lpstr>
      <vt:lpstr>Área Gestión Pedagógica</vt:lpstr>
      <vt:lpstr>Presentación de PowerPoint</vt:lpstr>
      <vt:lpstr> Carrera Docente: Docentes convocados 2023                 : 16 Docentes que suspenden  o postergan : 7 Docentes que terminan portafolio       : 9 Docentes que rinden prueba de conocimientos: 9  TALLERES (RESUMEN): Taller primer ciclo: Lenguaje-Operatoria Matemática se terminan talleres de nivelación el 24 de noviembre de 1º a 4º básico. se agregó una calificación en la asignatura respectiva, a aquellas alumnas que le beneficiaba en su rendimiento. Fueron 22 alumnas entre 1º a 4ª básico beneficiadas con esta calificación  </vt:lpstr>
      <vt:lpstr>  Taller de Nivelación matemática :  1º medio, se invitó a 30 estudiantes, de los cuales 14 terminaron de manera satisfactoria. El enfoque fue la operatoria de números enteros. 5º básico, se invitó a 23 estudiantes, de los cuales 16 asistieron responsablemente. 5 obtuvieron una nota destacada. El enfoque fue la operatoria básica en números naturales.   Taller Inglés: Fueron convocadas 20 alumnas de 1° medio, cuyos promedios finales del primer semestre oscilaron entre 3.7 y 4.8.   </vt:lpstr>
      <vt:lpstr>ACREDITACIÓN OxFORD:    Las siglas a1, a2, b1, b2, corresponden a niveles de dominio idiomático y están determinados por el marco común europeo de referencia para las lenguas.</vt:lpstr>
      <vt:lpstr>Presentación de PowerPoint</vt:lpstr>
      <vt:lpstr>Presentación de PowerPoint</vt:lpstr>
      <vt:lpstr>Presentación de PowerPoint</vt:lpstr>
      <vt:lpstr>Resultado PAES solo 66 estudiantes autorizaron publicación de sus resultados </vt:lpstr>
      <vt:lpstr>   EXTRAESCOLAR Se desarrollaron  6 grupos de talleres en el Nivel Transición  y 45 grupos en los niveles desde Primero Básico a Cuarto de Enseñanza Media; en las disciplinas de ballet, danza española, yoga, juegos deportivos, teatro, danzas urbanas, debate, ajedrez, expresión artística, gimnasia rítmica, gimnasia artística, atletismo, fútbol, vóleibol, básquetbol.  Las disciplinas deportivas participaron en el torneo anual organizado por ADICPA en el cual  la rama de fútbol obtuvo el Tercer lugar en las categorías de sub 14 y selección,  Segundo lugar en sub 17, vóleibol obtuvo el Cuarto lugar en categoría sub 14.   Durante el año las diferentes ramas deportivas participaron representando a nuestro colegio en diferentes actividades convocadas por Fide Deportes.</vt:lpstr>
      <vt:lpstr>Presentación de PowerPoint</vt:lpstr>
      <vt:lpstr>Área Formación</vt:lpstr>
      <vt:lpstr>psicosocial</vt:lpstr>
      <vt:lpstr> Pastoral</vt:lpstr>
      <vt:lpstr>BECAS 2023</vt:lpstr>
      <vt:lpstr>Presentación de PowerPoint</vt:lpstr>
      <vt:lpstr>Presentación de PowerPoint</vt:lpstr>
      <vt:lpstr>Presentación de PowerPoint</vt:lpstr>
      <vt:lpstr>Presentación de PowerPoint</vt:lpstr>
      <vt:lpstr>Presentación de PowerPoint</vt:lpstr>
      <vt:lpstr>Presentación de PowerPoint</vt:lpstr>
      <vt:lpstr>DEUDA 2023</vt:lpstr>
      <vt:lpstr>DEUDA 2023</vt:lpstr>
      <vt:lpstr>           RENDIMIENTO COLEGIO 2023</vt:lpstr>
      <vt:lpstr>TRANSICIÓN 1 y 2 (PRE-KINDER Y KINDER) </vt:lpstr>
      <vt:lpstr>RESULTADOS SIMCE 2023</vt:lpstr>
      <vt:lpstr>EXCELENCIA ACADÉMICA</vt:lpstr>
      <vt:lpstr>TRABAJOS  </vt:lpstr>
      <vt:lpstr>Presentación de PowerPoint</vt:lpstr>
      <vt:lpstr>Lineas en gimnasio </vt:lpstr>
      <vt:lpstr>Limpieza de vidrios</vt:lpstr>
      <vt:lpstr>Entretecho alitas</vt:lpstr>
      <vt:lpstr>Cambio de piso, baño de Damas en recepción</vt:lpstr>
      <vt:lpstr>Pintado peldaños de escaleras</vt:lpstr>
      <vt:lpstr>Pintado puertas de salas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 ESCOLAR ENERO 2024</dc:title>
  <dc:creator>ximena contreras</dc:creator>
  <cp:lastModifiedBy>Secretaria</cp:lastModifiedBy>
  <cp:revision>36</cp:revision>
  <dcterms:created xsi:type="dcterms:W3CDTF">2024-01-03T22:01:15Z</dcterms:created>
  <dcterms:modified xsi:type="dcterms:W3CDTF">2024-04-12T14:28:33Z</dcterms:modified>
</cp:coreProperties>
</file>